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33"/>
  </p:notesMasterIdLst>
  <p:handoutMasterIdLst>
    <p:handoutMasterId r:id="rId34"/>
  </p:handoutMasterIdLst>
  <p:sldIdLst>
    <p:sldId id="462" r:id="rId2"/>
    <p:sldId id="432" r:id="rId3"/>
    <p:sldId id="363" r:id="rId4"/>
    <p:sldId id="465" r:id="rId5"/>
    <p:sldId id="434" r:id="rId6"/>
    <p:sldId id="466" r:id="rId7"/>
    <p:sldId id="458" r:id="rId8"/>
    <p:sldId id="464" r:id="rId9"/>
    <p:sldId id="463" r:id="rId10"/>
    <p:sldId id="468" r:id="rId11"/>
    <p:sldId id="470" r:id="rId12"/>
    <p:sldId id="459" r:id="rId13"/>
    <p:sldId id="472" r:id="rId14"/>
    <p:sldId id="473" r:id="rId15"/>
    <p:sldId id="476" r:id="rId16"/>
    <p:sldId id="477" r:id="rId17"/>
    <p:sldId id="474" r:id="rId18"/>
    <p:sldId id="485" r:id="rId19"/>
    <p:sldId id="471" r:id="rId20"/>
    <p:sldId id="484" r:id="rId21"/>
    <p:sldId id="486" r:id="rId22"/>
    <p:sldId id="487" r:id="rId23"/>
    <p:sldId id="488" r:id="rId24"/>
    <p:sldId id="479" r:id="rId25"/>
    <p:sldId id="489" r:id="rId26"/>
    <p:sldId id="460" r:id="rId27"/>
    <p:sldId id="475" r:id="rId28"/>
    <p:sldId id="481" r:id="rId29"/>
    <p:sldId id="482" r:id="rId30"/>
    <p:sldId id="480" r:id="rId31"/>
    <p:sldId id="455" r:id="rId32"/>
  </p:sldIdLst>
  <p:sldSz cx="9144000" cy="5143500" type="screen16x9"/>
  <p:notesSz cx="6858000" cy="9144000"/>
  <p:custDataLst>
    <p:tags r:id="rId3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226" userDrawn="1">
          <p15:clr>
            <a:srgbClr val="A4A3A4"/>
          </p15:clr>
        </p15:guide>
        <p15:guide id="3" orient="horz" pos="123" userDrawn="1">
          <p15:clr>
            <a:srgbClr val="A4A3A4"/>
          </p15:clr>
        </p15:guide>
        <p15:guide id="4" pos="1474" userDrawn="1">
          <p15:clr>
            <a:srgbClr val="A4A3A4"/>
          </p15:clr>
        </p15:guide>
        <p15:guide id="5" orient="horz" pos="16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06E"/>
    <a:srgbClr val="2E4864"/>
    <a:srgbClr val="5B5A7B"/>
    <a:srgbClr val="E0E0E0"/>
    <a:srgbClr val="EFEFEF"/>
    <a:srgbClr val="10327B"/>
    <a:srgbClr val="000000"/>
    <a:srgbClr val="FAFAFA"/>
    <a:srgbClr val="FDFDFD"/>
    <a:srgbClr val="838E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9" autoAdjust="0"/>
    <p:restoredTop sz="94279" autoAdjust="0"/>
  </p:normalViewPr>
  <p:slideViewPr>
    <p:cSldViewPr snapToGrid="0" showGuides="1">
      <p:cViewPr varScale="1">
        <p:scale>
          <a:sx n="177" d="100"/>
          <a:sy n="177" d="100"/>
        </p:scale>
        <p:origin x="936" y="176"/>
      </p:cViewPr>
      <p:guideLst>
        <p:guide orient="horz" pos="2142"/>
        <p:guide pos="226"/>
        <p:guide orient="horz" pos="123"/>
        <p:guide pos="1474"/>
        <p:guide orient="horz" pos="1643"/>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2020/8/10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15171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2020/8/10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3916719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65330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59872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31629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990769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238703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272694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43843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3593623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370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140410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1466838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a:t>
            </a:fld>
            <a:endParaRPr lang="zh-CN" altLang="en-US"/>
          </a:p>
        </p:txBody>
      </p:sp>
    </p:spTree>
    <p:extLst>
      <p:ext uri="{BB962C8B-B14F-4D97-AF65-F5344CB8AC3E}">
        <p14:creationId xmlns:p14="http://schemas.microsoft.com/office/powerpoint/2010/main" val="775912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886100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293957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78232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2813635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102962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3020093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4152590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2986199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4053998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1424184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4260292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465330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287525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288231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185732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3029860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323793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936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14" name="组合 13"/>
          <p:cNvGrpSpPr/>
          <p:nvPr userDrawn="1"/>
        </p:nvGrpSpPr>
        <p:grpSpPr>
          <a:xfrm>
            <a:off x="337511" y="183664"/>
            <a:ext cx="528375" cy="484787"/>
            <a:chOff x="337511" y="183664"/>
            <a:chExt cx="528375" cy="484787"/>
          </a:xfrm>
        </p:grpSpPr>
        <p:sp>
          <p:nvSpPr>
            <p:cNvPr id="15" name="椭圆 14"/>
            <p:cNvSpPr/>
            <p:nvPr/>
          </p:nvSpPr>
          <p:spPr>
            <a:xfrm>
              <a:off x="359098" y="183664"/>
              <a:ext cx="484788" cy="484787"/>
            </a:xfrm>
            <a:prstGeom prst="ellipse">
              <a:avLst/>
            </a:prstGeom>
            <a:no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15499" y="237042"/>
              <a:ext cx="378031" cy="37803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29509" y="186824"/>
              <a:ext cx="112907" cy="112907"/>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7511" y="278417"/>
              <a:ext cx="82915" cy="82915"/>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5499" y="581071"/>
              <a:ext cx="63760" cy="63760"/>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99881" y="485964"/>
              <a:ext cx="66005" cy="66005"/>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897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extLst>
      <p:ext uri="{BB962C8B-B14F-4D97-AF65-F5344CB8AC3E}">
        <p14:creationId xmlns:p14="http://schemas.microsoft.com/office/powerpoint/2010/main" val="336038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extLst>
      <p:ext uri="{BB962C8B-B14F-4D97-AF65-F5344CB8AC3E}">
        <p14:creationId xmlns:p14="http://schemas.microsoft.com/office/powerpoint/2010/main" val="356855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6302118" y="2944975"/>
            <a:ext cx="775136" cy="230832"/>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defTabSz="914400"/>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defTabSz="914400"/>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defTabSz="914400"/>
            <a:r>
              <a:rPr lang="en-US" altLang="zh-CN" sz="100" dirty="0">
                <a:solidFill>
                  <a:prstClr val="white"/>
                </a:solidFill>
                <a:latin typeface="Calibri"/>
                <a:ea typeface="宋体"/>
              </a:rPr>
              <a:t> </a:t>
            </a:r>
          </a:p>
        </p:txBody>
      </p:sp>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2020/8/10</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ir.nio.com/governance/company-profil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en.wikipedia.org/wiki/NIO_(car_compan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en.wikipedia.org/wiki/NIO_(car_company)" TargetMode="External"/><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ohu.com/a/396710792_354973"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www.nio.com/news/nio-enters-definitive-agreements-establishing-nio-chinas-headquarters-hefe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vestorplace.com/2020/03/significant-risk-remains-nio-stock/"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money.cnn.com/quote/forecast/forecast.html?symb=NIO"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zacks.com/stock/chart/NIO/fundamental/beta"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finance.yahoo.com/quote/NIO/cash-flow?p=NI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finance.yahoo.com/quote/NIO/cash-flow?p=NI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finance.yahoo.com/quote/NIO/cash-flow?p=NI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alliedmarketresearch.com/electric-vehicle-marke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theicct.org/publications/electric-vehicle-policies-eu-citie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eesi.org/articles/view/comparing-u.s.-and-chinese-electric-vehicle-polici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en.wikipedia.org/wiki/NIO_(car_company)" TargetMode="Externa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椭圆 65"/>
          <p:cNvSpPr/>
          <p:nvPr/>
        </p:nvSpPr>
        <p:spPr>
          <a:xfrm>
            <a:off x="1256583" y="3729788"/>
            <a:ext cx="677676" cy="677676"/>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67" name="椭圆 66"/>
          <p:cNvSpPr/>
          <p:nvPr/>
        </p:nvSpPr>
        <p:spPr>
          <a:xfrm>
            <a:off x="1458034" y="1269681"/>
            <a:ext cx="274777" cy="274777"/>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68" name="同心圆 67"/>
          <p:cNvSpPr/>
          <p:nvPr/>
        </p:nvSpPr>
        <p:spPr>
          <a:xfrm>
            <a:off x="3216986" y="4440948"/>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69" name="椭圆 68"/>
          <p:cNvSpPr/>
          <p:nvPr/>
        </p:nvSpPr>
        <p:spPr>
          <a:xfrm>
            <a:off x="3230128" y="4454089"/>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0" name="同心圆 69"/>
          <p:cNvSpPr/>
          <p:nvPr/>
        </p:nvSpPr>
        <p:spPr>
          <a:xfrm>
            <a:off x="2712289" y="923490"/>
            <a:ext cx="623903" cy="623903"/>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1" name="椭圆 70"/>
          <p:cNvSpPr/>
          <p:nvPr/>
        </p:nvSpPr>
        <p:spPr>
          <a:xfrm>
            <a:off x="2725906" y="937107"/>
            <a:ext cx="596669" cy="59666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2" name="同心圆 71"/>
          <p:cNvSpPr/>
          <p:nvPr/>
        </p:nvSpPr>
        <p:spPr>
          <a:xfrm>
            <a:off x="2098096" y="4423601"/>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3" name="椭圆 72"/>
          <p:cNvSpPr/>
          <p:nvPr/>
        </p:nvSpPr>
        <p:spPr>
          <a:xfrm>
            <a:off x="2107689" y="4433195"/>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4" name="同心圆 73"/>
          <p:cNvSpPr/>
          <p:nvPr/>
        </p:nvSpPr>
        <p:spPr>
          <a:xfrm>
            <a:off x="773524" y="3230102"/>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5" name="椭圆 74"/>
          <p:cNvSpPr/>
          <p:nvPr/>
        </p:nvSpPr>
        <p:spPr>
          <a:xfrm>
            <a:off x="786091" y="324267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6" name="椭圆 75"/>
          <p:cNvSpPr/>
          <p:nvPr/>
        </p:nvSpPr>
        <p:spPr>
          <a:xfrm>
            <a:off x="2033501" y="1132292"/>
            <a:ext cx="412166" cy="412166"/>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7" name="椭圆 76"/>
          <p:cNvSpPr/>
          <p:nvPr/>
        </p:nvSpPr>
        <p:spPr>
          <a:xfrm>
            <a:off x="3024240" y="3866718"/>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8" name="同心圆 77"/>
          <p:cNvSpPr/>
          <p:nvPr/>
        </p:nvSpPr>
        <p:spPr>
          <a:xfrm>
            <a:off x="3600310" y="4149157"/>
            <a:ext cx="452191" cy="452191"/>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9" name="椭圆 78"/>
          <p:cNvSpPr/>
          <p:nvPr/>
        </p:nvSpPr>
        <p:spPr>
          <a:xfrm>
            <a:off x="3610180" y="4159027"/>
            <a:ext cx="432452" cy="43245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0" name="椭圆 79"/>
          <p:cNvSpPr/>
          <p:nvPr/>
        </p:nvSpPr>
        <p:spPr>
          <a:xfrm>
            <a:off x="479790" y="431442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1" name="同心圆 80"/>
          <p:cNvSpPr/>
          <p:nvPr/>
        </p:nvSpPr>
        <p:spPr>
          <a:xfrm>
            <a:off x="2479790" y="369909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2" name="椭圆 81"/>
          <p:cNvSpPr/>
          <p:nvPr/>
        </p:nvSpPr>
        <p:spPr>
          <a:xfrm>
            <a:off x="2492931" y="3712241"/>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3" name="同心圆 82"/>
          <p:cNvSpPr/>
          <p:nvPr/>
        </p:nvSpPr>
        <p:spPr>
          <a:xfrm>
            <a:off x="2470196" y="249673"/>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4" name="椭圆 83"/>
          <p:cNvSpPr/>
          <p:nvPr/>
        </p:nvSpPr>
        <p:spPr>
          <a:xfrm>
            <a:off x="2479790" y="259266"/>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5" name="同心圆 84"/>
          <p:cNvSpPr/>
          <p:nvPr/>
        </p:nvSpPr>
        <p:spPr>
          <a:xfrm>
            <a:off x="786092" y="833234"/>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6" name="椭圆 85"/>
          <p:cNvSpPr/>
          <p:nvPr/>
        </p:nvSpPr>
        <p:spPr>
          <a:xfrm>
            <a:off x="798659" y="845802"/>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7" name="椭圆 86"/>
          <p:cNvSpPr/>
          <p:nvPr/>
        </p:nvSpPr>
        <p:spPr>
          <a:xfrm>
            <a:off x="2170890" y="574569"/>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8" name="同心圆 87"/>
          <p:cNvSpPr/>
          <p:nvPr/>
        </p:nvSpPr>
        <p:spPr>
          <a:xfrm>
            <a:off x="503923" y="1269681"/>
            <a:ext cx="727904" cy="727904"/>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9" name="椭圆 88"/>
          <p:cNvSpPr/>
          <p:nvPr/>
        </p:nvSpPr>
        <p:spPr>
          <a:xfrm>
            <a:off x="519810" y="1285567"/>
            <a:ext cx="696131" cy="696131"/>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0" name="同心圆 89"/>
          <p:cNvSpPr/>
          <p:nvPr/>
        </p:nvSpPr>
        <p:spPr>
          <a:xfrm>
            <a:off x="3610178" y="367913"/>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1" name="椭圆 90"/>
          <p:cNvSpPr/>
          <p:nvPr/>
        </p:nvSpPr>
        <p:spPr>
          <a:xfrm>
            <a:off x="3622746" y="38048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2" name="椭圆 91"/>
          <p:cNvSpPr/>
          <p:nvPr/>
        </p:nvSpPr>
        <p:spPr>
          <a:xfrm>
            <a:off x="464439" y="2571751"/>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3" name="椭圆 92"/>
          <p:cNvSpPr/>
          <p:nvPr/>
        </p:nvSpPr>
        <p:spPr>
          <a:xfrm>
            <a:off x="222274" y="32204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4" name="同心圆 93"/>
          <p:cNvSpPr/>
          <p:nvPr/>
        </p:nvSpPr>
        <p:spPr>
          <a:xfrm>
            <a:off x="2630319" y="475446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5" name="椭圆 94"/>
          <p:cNvSpPr/>
          <p:nvPr/>
        </p:nvSpPr>
        <p:spPr>
          <a:xfrm>
            <a:off x="2643461" y="4767610"/>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6" name="同心圆 95"/>
          <p:cNvSpPr/>
          <p:nvPr/>
        </p:nvSpPr>
        <p:spPr>
          <a:xfrm>
            <a:off x="8401532" y="4823614"/>
            <a:ext cx="287919" cy="2567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7" name="椭圆 96"/>
          <p:cNvSpPr/>
          <p:nvPr/>
        </p:nvSpPr>
        <p:spPr>
          <a:xfrm>
            <a:off x="8414099" y="4834821"/>
            <a:ext cx="262784" cy="23431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8" name="同心圆 97"/>
          <p:cNvSpPr/>
          <p:nvPr/>
        </p:nvSpPr>
        <p:spPr>
          <a:xfrm>
            <a:off x="2539444" y="1503279"/>
            <a:ext cx="150530" cy="1505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9" name="椭圆 98"/>
          <p:cNvSpPr/>
          <p:nvPr/>
        </p:nvSpPr>
        <p:spPr>
          <a:xfrm>
            <a:off x="2546014" y="1509849"/>
            <a:ext cx="137389" cy="13738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100" name="文本框 9"/>
          <p:cNvSpPr txBox="1"/>
          <p:nvPr/>
        </p:nvSpPr>
        <p:spPr>
          <a:xfrm>
            <a:off x="503923" y="2326869"/>
            <a:ext cx="8057087" cy="492443"/>
          </a:xfrm>
          <a:prstGeom prst="rect">
            <a:avLst/>
          </a:prstGeom>
          <a:noFill/>
        </p:spPr>
        <p:txBody>
          <a:bodyPr wrap="square" lIns="0" tIns="0" rIns="0" bIns="0" rtlCol="0">
            <a:spAutoFit/>
          </a:bodyPr>
          <a:lstStyle/>
          <a:p>
            <a:pPr lvl="0" algn="r"/>
            <a:r>
              <a:rPr lang="en-US" altLang="zh-CN" sz="3200" b="1" dirty="0">
                <a:solidFill>
                  <a:srgbClr val="27506E"/>
                </a:solidFill>
                <a:latin typeface="微软雅黑" panose="020B0503020204020204" pitchFamily="34" charset="-122"/>
              </a:rPr>
              <a:t>Stock</a:t>
            </a:r>
            <a:r>
              <a:rPr lang="zh-CN" altLang="en-US" sz="3200" b="1" dirty="0">
                <a:solidFill>
                  <a:srgbClr val="27506E"/>
                </a:solidFill>
                <a:latin typeface="微软雅黑" panose="020B0503020204020204" pitchFamily="34" charset="-122"/>
              </a:rPr>
              <a:t> </a:t>
            </a:r>
            <a:r>
              <a:rPr lang="en-US" altLang="zh-CN" sz="3200" b="1" dirty="0">
                <a:solidFill>
                  <a:srgbClr val="27506E"/>
                </a:solidFill>
                <a:latin typeface="微软雅黑" panose="020B0503020204020204" pitchFamily="34" charset="-122"/>
              </a:rPr>
              <a:t>Investment Recommendation</a:t>
            </a:r>
            <a:endParaRPr lang="zh-CN" altLang="en-US" sz="3200" b="1" dirty="0">
              <a:solidFill>
                <a:srgbClr val="27506E"/>
              </a:solidFill>
              <a:latin typeface="微软雅黑" panose="020B0503020204020204" pitchFamily="34" charset="-122"/>
            </a:endParaRPr>
          </a:p>
        </p:txBody>
      </p:sp>
      <p:sp>
        <p:nvSpPr>
          <p:cNvPr id="102" name="文本框 68"/>
          <p:cNvSpPr txBox="1"/>
          <p:nvPr/>
        </p:nvSpPr>
        <p:spPr>
          <a:xfrm>
            <a:off x="3161626" y="2834135"/>
            <a:ext cx="5375249" cy="184666"/>
          </a:xfrm>
          <a:prstGeom prst="rect">
            <a:avLst/>
          </a:prstGeom>
          <a:noFill/>
        </p:spPr>
        <p:txBody>
          <a:bodyPr wrap="square" lIns="0" tIns="0" rIns="0" bIns="0" rtlCol="0">
            <a:spAutoFit/>
          </a:bodyPr>
          <a:lstStyle/>
          <a:p>
            <a:pPr algn="r">
              <a:defRPr/>
            </a:pPr>
            <a:r>
              <a:rPr lang="en-US" altLang="zh-CN" sz="1200" b="1" dirty="0">
                <a:solidFill>
                  <a:srgbClr val="27506E"/>
                </a:solidFill>
                <a:latin typeface="Adobe 繁黑體 Std B" panose="020B0700000000000000" pitchFamily="34" charset="-128"/>
                <a:ea typeface="Adobe 繁黑體 Std B" panose="020B0700000000000000" pitchFamily="34" charset="-128"/>
              </a:rPr>
              <a:t>EV Manufacturer</a:t>
            </a:r>
            <a:r>
              <a:rPr lang="zh-CN" altLang="en-US" sz="1200" b="1" dirty="0">
                <a:solidFill>
                  <a:srgbClr val="27506E"/>
                </a:solidFill>
                <a:latin typeface="Adobe 繁黑體 Std B" panose="020B0700000000000000" pitchFamily="34" charset="-128"/>
                <a:ea typeface="Adobe 繁黑體 Std B" panose="020B0700000000000000" pitchFamily="34" charset="-128"/>
              </a:rPr>
              <a:t> </a:t>
            </a:r>
            <a:r>
              <a:rPr lang="en-US" altLang="zh-CN" sz="1200" b="1" dirty="0">
                <a:solidFill>
                  <a:srgbClr val="27506E"/>
                </a:solidFill>
                <a:latin typeface="Adobe 繁黑體 Std B" panose="020B0700000000000000" pitchFamily="34" charset="-128"/>
                <a:ea typeface="Adobe 繁黑體 Std B" panose="020B0700000000000000" pitchFamily="34" charset="-128"/>
              </a:rPr>
              <a:t>-</a:t>
            </a:r>
            <a:r>
              <a:rPr lang="zh-CN" altLang="en-US" sz="1200" b="1" dirty="0">
                <a:solidFill>
                  <a:srgbClr val="27506E"/>
                </a:solidFill>
                <a:latin typeface="Adobe 繁黑體 Std B" panose="020B0700000000000000" pitchFamily="34" charset="-128"/>
                <a:ea typeface="Adobe 繁黑體 Std B" panose="020B0700000000000000" pitchFamily="34" charset="-128"/>
              </a:rPr>
              <a:t> </a:t>
            </a:r>
            <a:r>
              <a:rPr lang="en-US" altLang="zh-CN" sz="1200" b="1" dirty="0">
                <a:solidFill>
                  <a:srgbClr val="27506E"/>
                </a:solidFill>
                <a:latin typeface="Adobe 繁黑體 Std B" panose="020B0700000000000000" pitchFamily="34" charset="-128"/>
                <a:ea typeface="Adobe 繁黑體 Std B" panose="020B0700000000000000" pitchFamily="34" charset="-128"/>
              </a:rPr>
              <a:t>NIO</a:t>
            </a:r>
            <a:endParaRPr lang="zh-CN" altLang="en-US" sz="1200" b="1" dirty="0">
              <a:solidFill>
                <a:srgbClr val="27506E"/>
              </a:solidFill>
              <a:latin typeface="Adobe 繁黑體 Std B" panose="020B0700000000000000" pitchFamily="34" charset="-128"/>
              <a:ea typeface="Adobe 繁黑體 Std B" panose="020B0700000000000000" pitchFamily="34" charset="-128"/>
            </a:endParaRPr>
          </a:p>
        </p:txBody>
      </p:sp>
      <p:sp>
        <p:nvSpPr>
          <p:cNvPr id="39" name="文本框 68">
            <a:extLst>
              <a:ext uri="{FF2B5EF4-FFF2-40B4-BE49-F238E27FC236}">
                <a16:creationId xmlns:a16="http://schemas.microsoft.com/office/drawing/2014/main" id="{792ECEEA-A3D6-7841-A0BD-9DCE7451237A}"/>
              </a:ext>
            </a:extLst>
          </p:cNvPr>
          <p:cNvSpPr txBox="1"/>
          <p:nvPr/>
        </p:nvSpPr>
        <p:spPr>
          <a:xfrm>
            <a:off x="3161626" y="3743394"/>
            <a:ext cx="5375249" cy="153888"/>
          </a:xfrm>
          <a:prstGeom prst="rect">
            <a:avLst/>
          </a:prstGeom>
          <a:noFill/>
        </p:spPr>
        <p:txBody>
          <a:bodyPr wrap="square" lIns="0" tIns="0" rIns="0" bIns="0" rtlCol="0">
            <a:spAutoFit/>
          </a:bodyPr>
          <a:lstStyle/>
          <a:p>
            <a:pPr algn="r">
              <a:defRPr/>
            </a:pPr>
            <a:r>
              <a:rPr lang="en-US" altLang="zh-CN" sz="1000" b="1" dirty="0">
                <a:solidFill>
                  <a:srgbClr val="27506E"/>
                </a:solidFill>
                <a:latin typeface="Adobe 繁黑體 Std B" panose="020B0700000000000000" pitchFamily="34" charset="-128"/>
                <a:ea typeface="Adobe 繁黑體 Std B" panose="020B0700000000000000" pitchFamily="34" charset="-128"/>
              </a:rPr>
              <a:t>By</a:t>
            </a:r>
            <a:r>
              <a:rPr lang="zh-CN" altLang="en-US" sz="1000" b="1" dirty="0">
                <a:solidFill>
                  <a:srgbClr val="27506E"/>
                </a:solidFill>
                <a:latin typeface="Adobe 繁黑體 Std B" panose="020B0700000000000000" pitchFamily="34" charset="-128"/>
                <a:ea typeface="Adobe 繁黑體 Std B" panose="020B0700000000000000" pitchFamily="34" charset="-128"/>
              </a:rPr>
              <a:t> </a:t>
            </a:r>
            <a:r>
              <a:rPr lang="en-US" altLang="zh-CN" sz="1000" b="1" dirty="0">
                <a:solidFill>
                  <a:srgbClr val="27506E"/>
                </a:solidFill>
                <a:latin typeface="Adobe 繁黑體 Std B" panose="020B0700000000000000" pitchFamily="34" charset="-128"/>
                <a:ea typeface="Adobe 繁黑體 Std B" panose="020B0700000000000000" pitchFamily="34" charset="-128"/>
              </a:rPr>
              <a:t>Tiancheng</a:t>
            </a:r>
            <a:r>
              <a:rPr lang="zh-CN" altLang="en-US" sz="1000" b="1" dirty="0">
                <a:solidFill>
                  <a:srgbClr val="27506E"/>
                </a:solidFill>
                <a:latin typeface="Adobe 繁黑體 Std B" panose="020B0700000000000000" pitchFamily="34" charset="-128"/>
                <a:ea typeface="Adobe 繁黑體 Std B" panose="020B0700000000000000" pitchFamily="34" charset="-128"/>
              </a:rPr>
              <a:t> </a:t>
            </a:r>
            <a:r>
              <a:rPr lang="en-US" altLang="zh-CN" sz="1000" b="1" dirty="0">
                <a:solidFill>
                  <a:srgbClr val="27506E"/>
                </a:solidFill>
                <a:latin typeface="Adobe 繁黑體 Std B" panose="020B0700000000000000" pitchFamily="34" charset="-128"/>
                <a:ea typeface="Adobe 繁黑體 Std B" panose="020B0700000000000000" pitchFamily="34" charset="-128"/>
              </a:rPr>
              <a:t>Xu</a:t>
            </a:r>
            <a:endParaRPr lang="zh-CN" altLang="en-US" sz="1000" b="1" dirty="0">
              <a:solidFill>
                <a:srgbClr val="27506E"/>
              </a:solidFill>
              <a:latin typeface="Adobe 繁黑體 Std B" panose="020B0700000000000000" pitchFamily="34" charset="-128"/>
              <a:ea typeface="Adobe 繁黑體 Std B" panose="020B0700000000000000" pitchFamily="34" charset="-128"/>
            </a:endParaRPr>
          </a:p>
        </p:txBody>
      </p:sp>
    </p:spTree>
    <p:extLst>
      <p:ext uri="{BB962C8B-B14F-4D97-AF65-F5344CB8AC3E}">
        <p14:creationId xmlns:p14="http://schemas.microsoft.com/office/powerpoint/2010/main" val="14036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66"/>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66"/>
                                        </p:tgtEl>
                                        <p:attrNameLst>
                                          <p:attrName>style.visibility</p:attrName>
                                        </p:attrNameLst>
                                      </p:cBhvr>
                                      <p:to>
                                        <p:strVal val="visible"/>
                                      </p:to>
                                    </p:set>
                                    <p:anim calcmode="lin" valueType="num">
                                      <p:cBhvr>
                                        <p:cTn id="9" dur="500" fill="hold"/>
                                        <p:tgtEl>
                                          <p:spTgt spid="66"/>
                                        </p:tgtEl>
                                        <p:attrNameLst>
                                          <p:attrName>ppt_w</p:attrName>
                                        </p:attrNameLst>
                                      </p:cBhvr>
                                      <p:tavLst>
                                        <p:tav tm="0">
                                          <p:val>
                                            <p:fltVal val="0"/>
                                          </p:val>
                                        </p:tav>
                                        <p:tav tm="100000">
                                          <p:val>
                                            <p:strVal val="#ppt_w"/>
                                          </p:val>
                                        </p:tav>
                                      </p:tavLst>
                                    </p:anim>
                                    <p:anim calcmode="lin" valueType="num">
                                      <p:cBhvr>
                                        <p:cTn id="10" dur="500" fill="hold"/>
                                        <p:tgtEl>
                                          <p:spTgt spid="66"/>
                                        </p:tgtEl>
                                        <p:attrNameLst>
                                          <p:attrName>ppt_h</p:attrName>
                                        </p:attrNameLst>
                                      </p:cBhvr>
                                      <p:tavLst>
                                        <p:tav tm="0">
                                          <p:val>
                                            <p:fltVal val="0"/>
                                          </p:val>
                                        </p:tav>
                                        <p:tav tm="100000">
                                          <p:val>
                                            <p:strVal val="#ppt_h"/>
                                          </p:val>
                                        </p:tav>
                                      </p:tavLst>
                                    </p:anim>
                                    <p:animEffect transition="in" filter="fade">
                                      <p:cBhvr>
                                        <p:cTn id="11" dur="500"/>
                                        <p:tgtEl>
                                          <p:spTgt spid="66"/>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66"/>
                                        </p:tgtEl>
                                        <p:attrNameLst>
                                          <p:attrName>ppt_x</p:attrName>
                                          <p:attrName>ppt_y</p:attrName>
                                        </p:attrNameLst>
                                      </p:cBhvr>
                                      <p:rCtr x="2552" y="-15741"/>
                                    </p:animMotion>
                                  </p:childTnLst>
                                </p:cTn>
                              </p:par>
                              <p:par>
                                <p:cTn id="14" presetID="1" presetClass="entr" presetSubtype="0" fill="hold" grpId="0" nodeType="withEffect">
                                  <p:stCondLst>
                                    <p:cond delay="600"/>
                                  </p:stCondLst>
                                  <p:childTnLst>
                                    <p:set>
                                      <p:cBhvr>
                                        <p:cTn id="15" dur="1" fill="hold">
                                          <p:stCondLst>
                                            <p:cond delay="0"/>
                                          </p:stCondLst>
                                        </p:cTn>
                                        <p:tgtEl>
                                          <p:spTgt spid="77"/>
                                        </p:tgtEl>
                                        <p:attrNameLst>
                                          <p:attrName>style.visibility</p:attrName>
                                        </p:attrNameLst>
                                      </p:cBhvr>
                                      <p:to>
                                        <p:strVal val="visible"/>
                                      </p:to>
                                    </p:set>
                                  </p:childTnLst>
                                </p:cTn>
                              </p:par>
                              <p:par>
                                <p:cTn id="16" presetID="53" presetClass="entr" presetSubtype="16" fill="hold" grpId="1" nodeType="withEffect">
                                  <p:stCondLst>
                                    <p:cond delay="600"/>
                                  </p:stCondLst>
                                  <p:childTnLst>
                                    <p:set>
                                      <p:cBhvr>
                                        <p:cTn id="17" dur="1" fill="hold">
                                          <p:stCondLst>
                                            <p:cond delay="0"/>
                                          </p:stCondLst>
                                        </p:cTn>
                                        <p:tgtEl>
                                          <p:spTgt spid="77"/>
                                        </p:tgtEl>
                                        <p:attrNameLst>
                                          <p:attrName>style.visibility</p:attrName>
                                        </p:attrNameLst>
                                      </p:cBhvr>
                                      <p:to>
                                        <p:strVal val="visible"/>
                                      </p:to>
                                    </p:set>
                                    <p:anim calcmode="lin" valueType="num">
                                      <p:cBhvr>
                                        <p:cTn id="18" dur="500" fill="hold"/>
                                        <p:tgtEl>
                                          <p:spTgt spid="77"/>
                                        </p:tgtEl>
                                        <p:attrNameLst>
                                          <p:attrName>ppt_w</p:attrName>
                                        </p:attrNameLst>
                                      </p:cBhvr>
                                      <p:tavLst>
                                        <p:tav tm="0">
                                          <p:val>
                                            <p:fltVal val="0"/>
                                          </p:val>
                                        </p:tav>
                                        <p:tav tm="100000">
                                          <p:val>
                                            <p:strVal val="#ppt_w"/>
                                          </p:val>
                                        </p:tav>
                                      </p:tavLst>
                                    </p:anim>
                                    <p:anim calcmode="lin" valueType="num">
                                      <p:cBhvr>
                                        <p:cTn id="19" dur="500" fill="hold"/>
                                        <p:tgtEl>
                                          <p:spTgt spid="77"/>
                                        </p:tgtEl>
                                        <p:attrNameLst>
                                          <p:attrName>ppt_h</p:attrName>
                                        </p:attrNameLst>
                                      </p:cBhvr>
                                      <p:tavLst>
                                        <p:tav tm="0">
                                          <p:val>
                                            <p:fltVal val="0"/>
                                          </p:val>
                                        </p:tav>
                                        <p:tav tm="100000">
                                          <p:val>
                                            <p:strVal val="#ppt_h"/>
                                          </p:val>
                                        </p:tav>
                                      </p:tavLst>
                                    </p:anim>
                                    <p:animEffect transition="in" filter="fade">
                                      <p:cBhvr>
                                        <p:cTn id="20" dur="500"/>
                                        <p:tgtEl>
                                          <p:spTgt spid="77"/>
                                        </p:tgtEl>
                                      </p:cBhvr>
                                    </p:animEffect>
                                  </p:childTnLst>
                                </p:cTn>
                              </p:par>
                              <p:par>
                                <p:cTn id="21" presetID="64" presetClass="path" presetSubtype="0" fill="hold" grpId="2" nodeType="withEffect">
                                  <p:stCondLst>
                                    <p:cond delay="600"/>
                                  </p:stCondLst>
                                  <p:childTnLst>
                                    <p:animMotion origin="layout" path="M -4.44444E-6 -3.45679E-6 L -0.10381 -0.2787 " pathEditMode="relative" rAng="0" ptsTypes="AA">
                                      <p:cBhvr>
                                        <p:cTn id="22" dur="500" spd="-100000" fill="hold"/>
                                        <p:tgtEl>
                                          <p:spTgt spid="77"/>
                                        </p:tgtEl>
                                        <p:attrNameLst>
                                          <p:attrName>ppt_x</p:attrName>
                                          <p:attrName>ppt_y</p:attrName>
                                        </p:attrNameLst>
                                      </p:cBhvr>
                                      <p:rCtr x="-5191" y="-13951"/>
                                    </p:animMotion>
                                  </p:childTnLst>
                                </p:cTn>
                              </p:par>
                              <p:par>
                                <p:cTn id="23" presetID="1" presetClass="entr" presetSubtype="0" fill="hold" grpId="0" nodeType="withEffect">
                                  <p:stCondLst>
                                    <p:cond delay="200"/>
                                  </p:stCondLst>
                                  <p:childTnLst>
                                    <p:set>
                                      <p:cBhvr>
                                        <p:cTn id="24" dur="1" fill="hold">
                                          <p:stCondLst>
                                            <p:cond delay="0"/>
                                          </p:stCondLst>
                                        </p:cTn>
                                        <p:tgtEl>
                                          <p:spTgt spid="80"/>
                                        </p:tgtEl>
                                        <p:attrNameLst>
                                          <p:attrName>style.visibility</p:attrName>
                                        </p:attrNameLst>
                                      </p:cBhvr>
                                      <p:to>
                                        <p:strVal val="visible"/>
                                      </p:to>
                                    </p:set>
                                  </p:childTnLst>
                                </p:cTn>
                              </p:par>
                              <p:par>
                                <p:cTn id="25" presetID="53" presetClass="entr" presetSubtype="16" fill="hold" grpId="1" nodeType="withEffect">
                                  <p:stCondLst>
                                    <p:cond delay="20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64" presetClass="path" presetSubtype="0" fill="hold" grpId="2" nodeType="withEffect">
                                  <p:stCondLst>
                                    <p:cond delay="200"/>
                                  </p:stCondLst>
                                  <p:childTnLst>
                                    <p:animMotion origin="layout" path="M -2.77778E-7 2.71605E-6 L 0.1526 -0.4034 " pathEditMode="relative" rAng="0" ptsTypes="AA">
                                      <p:cBhvr>
                                        <p:cTn id="31" dur="500" spd="-100000" fill="hold"/>
                                        <p:tgtEl>
                                          <p:spTgt spid="80"/>
                                        </p:tgtEl>
                                        <p:attrNameLst>
                                          <p:attrName>ppt_x</p:attrName>
                                          <p:attrName>ppt_y</p:attrName>
                                        </p:attrNameLst>
                                      </p:cBhvr>
                                      <p:rCtr x="7622" y="-20185"/>
                                    </p:animMotion>
                                  </p:childTnLst>
                                </p:cTn>
                              </p:par>
                              <p:par>
                                <p:cTn id="32" presetID="1" presetClass="entr" presetSubtype="0" fill="hold" grpId="0" nodeType="withEffect">
                                  <p:stCondLst>
                                    <p:cond delay="200"/>
                                  </p:stCondLst>
                                  <p:childTnLst>
                                    <p:set>
                                      <p:cBhvr>
                                        <p:cTn id="33" dur="1" fill="hold">
                                          <p:stCondLst>
                                            <p:cond delay="0"/>
                                          </p:stCondLst>
                                        </p:cTn>
                                        <p:tgtEl>
                                          <p:spTgt spid="92"/>
                                        </p:tgtEl>
                                        <p:attrNameLst>
                                          <p:attrName>style.visibility</p:attrName>
                                        </p:attrNameLst>
                                      </p:cBhvr>
                                      <p:to>
                                        <p:strVal val="visible"/>
                                      </p:to>
                                    </p:set>
                                  </p:childTnLst>
                                </p:cTn>
                              </p:par>
                              <p:par>
                                <p:cTn id="34" presetID="53" presetClass="entr" presetSubtype="16" fill="hold" grpId="1" nodeType="withEffect">
                                  <p:stCondLst>
                                    <p:cond delay="200"/>
                                  </p:stCondLst>
                                  <p:childTnLst>
                                    <p:set>
                                      <p:cBhvr>
                                        <p:cTn id="35" dur="1" fill="hold">
                                          <p:stCondLst>
                                            <p:cond delay="0"/>
                                          </p:stCondLst>
                                        </p:cTn>
                                        <p:tgtEl>
                                          <p:spTgt spid="92"/>
                                        </p:tgtEl>
                                        <p:attrNameLst>
                                          <p:attrName>style.visibility</p:attrName>
                                        </p:attrNameLst>
                                      </p:cBhvr>
                                      <p:to>
                                        <p:strVal val="visible"/>
                                      </p:to>
                                    </p:set>
                                    <p:anim calcmode="lin" valueType="num">
                                      <p:cBhvr>
                                        <p:cTn id="36" dur="500" fill="hold"/>
                                        <p:tgtEl>
                                          <p:spTgt spid="92"/>
                                        </p:tgtEl>
                                        <p:attrNameLst>
                                          <p:attrName>ppt_w</p:attrName>
                                        </p:attrNameLst>
                                      </p:cBhvr>
                                      <p:tavLst>
                                        <p:tav tm="0">
                                          <p:val>
                                            <p:fltVal val="0"/>
                                          </p:val>
                                        </p:tav>
                                        <p:tav tm="100000">
                                          <p:val>
                                            <p:strVal val="#ppt_w"/>
                                          </p:val>
                                        </p:tav>
                                      </p:tavLst>
                                    </p:anim>
                                    <p:anim calcmode="lin" valueType="num">
                                      <p:cBhvr>
                                        <p:cTn id="37" dur="500" fill="hold"/>
                                        <p:tgtEl>
                                          <p:spTgt spid="92"/>
                                        </p:tgtEl>
                                        <p:attrNameLst>
                                          <p:attrName>ppt_h</p:attrName>
                                        </p:attrNameLst>
                                      </p:cBhvr>
                                      <p:tavLst>
                                        <p:tav tm="0">
                                          <p:val>
                                            <p:fltVal val="0"/>
                                          </p:val>
                                        </p:tav>
                                        <p:tav tm="100000">
                                          <p:val>
                                            <p:strVal val="#ppt_h"/>
                                          </p:val>
                                        </p:tav>
                                      </p:tavLst>
                                    </p:anim>
                                    <p:animEffect transition="in" filter="fade">
                                      <p:cBhvr>
                                        <p:cTn id="38" dur="500"/>
                                        <p:tgtEl>
                                          <p:spTgt spid="92"/>
                                        </p:tgtEl>
                                      </p:cBhvr>
                                    </p:animEffect>
                                  </p:childTnLst>
                                </p:cTn>
                              </p:par>
                              <p:par>
                                <p:cTn id="39" presetID="1" presetClass="entr" presetSubtype="0" fill="hold" grpId="0" nodeType="withEffect">
                                  <p:stCondLst>
                                    <p:cond delay="400"/>
                                  </p:stCondLst>
                                  <p:childTnLst>
                                    <p:set>
                                      <p:cBhvr>
                                        <p:cTn id="40" dur="1" fill="hold">
                                          <p:stCondLst>
                                            <p:cond delay="0"/>
                                          </p:stCondLst>
                                        </p:cTn>
                                        <p:tgtEl>
                                          <p:spTgt spid="67"/>
                                        </p:tgtEl>
                                        <p:attrNameLst>
                                          <p:attrName>style.visibility</p:attrName>
                                        </p:attrNameLst>
                                      </p:cBhvr>
                                      <p:to>
                                        <p:strVal val="visible"/>
                                      </p:to>
                                    </p:set>
                                  </p:childTnLst>
                                </p:cTn>
                              </p:par>
                              <p:par>
                                <p:cTn id="41" presetID="53" presetClass="entr" presetSubtype="16" fill="hold" grpId="1" nodeType="withEffect">
                                  <p:stCondLst>
                                    <p:cond delay="4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42" presetClass="path" presetSubtype="0" fill="hold" grpId="2" nodeType="withEffect">
                                  <p:stCondLst>
                                    <p:cond delay="400"/>
                                  </p:stCondLst>
                                  <p:childTnLst>
                                    <p:animMotion origin="layout" path="M 8.33333E-7 3.20988E-6 L 0.0625 0.20555 " pathEditMode="relative" rAng="0" ptsTypes="AA">
                                      <p:cBhvr>
                                        <p:cTn id="47" dur="500" spd="-100000" fill="hold"/>
                                        <p:tgtEl>
                                          <p:spTgt spid="67"/>
                                        </p:tgtEl>
                                        <p:attrNameLst>
                                          <p:attrName>ppt_x</p:attrName>
                                          <p:attrName>ppt_y</p:attrName>
                                        </p:attrNameLst>
                                      </p:cBhvr>
                                      <p:rCtr x="3125" y="10278"/>
                                    </p:animMotion>
                                  </p:childTnLst>
                                </p:cTn>
                              </p:par>
                              <p:par>
                                <p:cTn id="48" presetID="1" presetClass="entr" presetSubtype="0" fill="hold" grpId="0" nodeType="withEffect">
                                  <p:stCondLst>
                                    <p:cond delay="200"/>
                                  </p:stCondLst>
                                  <p:childTnLst>
                                    <p:set>
                                      <p:cBhvr>
                                        <p:cTn id="49" dur="1" fill="hold">
                                          <p:stCondLst>
                                            <p:cond delay="0"/>
                                          </p:stCondLst>
                                        </p:cTn>
                                        <p:tgtEl>
                                          <p:spTgt spid="87"/>
                                        </p:tgtEl>
                                        <p:attrNameLst>
                                          <p:attrName>style.visibility</p:attrName>
                                        </p:attrNameLst>
                                      </p:cBhvr>
                                      <p:to>
                                        <p:strVal val="visible"/>
                                      </p:to>
                                    </p:set>
                                  </p:childTnLst>
                                </p:cTn>
                              </p:par>
                              <p:par>
                                <p:cTn id="50" presetID="53" presetClass="entr" presetSubtype="16" fill="hold" grpId="1" nodeType="withEffect">
                                  <p:stCondLst>
                                    <p:cond delay="2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42" presetClass="path" presetSubtype="0" fill="hold" grpId="2" nodeType="withEffect">
                                  <p:stCondLst>
                                    <p:cond delay="200"/>
                                  </p:stCondLst>
                                  <p:childTnLst>
                                    <p:animMotion origin="layout" path="M -1.66667E-6 0 L -0.01371 0.35 " pathEditMode="relative" rAng="0" ptsTypes="AA">
                                      <p:cBhvr>
                                        <p:cTn id="56" dur="500" spd="-100000" fill="hold"/>
                                        <p:tgtEl>
                                          <p:spTgt spid="87"/>
                                        </p:tgtEl>
                                        <p:attrNameLst>
                                          <p:attrName>ppt_x</p:attrName>
                                          <p:attrName>ppt_y</p:attrName>
                                        </p:attrNameLst>
                                      </p:cBhvr>
                                      <p:rCtr x="-694" y="17500"/>
                                    </p:animMotion>
                                  </p:childTnLst>
                                </p:cTn>
                              </p:par>
                              <p:par>
                                <p:cTn id="57" presetID="35" presetClass="path" presetSubtype="0" fill="hold" grpId="2" nodeType="withEffect">
                                  <p:stCondLst>
                                    <p:cond delay="200"/>
                                  </p:stCondLst>
                                  <p:childTnLst>
                                    <p:animMotion origin="layout" path="M -3.33333E-6 -1.60494E-6 L 0.16875 -0.04074 " pathEditMode="relative" rAng="0" ptsTypes="AA">
                                      <p:cBhvr>
                                        <p:cTn id="58" dur="500" spd="-100000" fill="hold"/>
                                        <p:tgtEl>
                                          <p:spTgt spid="92"/>
                                        </p:tgtEl>
                                        <p:attrNameLst>
                                          <p:attrName>ppt_x</p:attrName>
                                          <p:attrName>ppt_y</p:attrName>
                                        </p:attrNameLst>
                                      </p:cBhvr>
                                      <p:rCtr x="8438" y="-2037"/>
                                    </p:animMotion>
                                  </p:childTnLst>
                                </p:cTn>
                              </p:par>
                              <p:par>
                                <p:cTn id="59" presetID="1" presetClass="entr" presetSubtype="0" fill="hold" grpId="0" nodeType="withEffect">
                                  <p:stCondLst>
                                    <p:cond delay="200"/>
                                  </p:stCondLst>
                                  <p:childTnLst>
                                    <p:set>
                                      <p:cBhvr>
                                        <p:cTn id="60" dur="1" fill="hold">
                                          <p:stCondLst>
                                            <p:cond delay="0"/>
                                          </p:stCondLst>
                                        </p:cTn>
                                        <p:tgtEl>
                                          <p:spTgt spid="7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Effect transition="in" filter="fade">
                                      <p:cBhvr>
                                        <p:cTn id="65" dur="500"/>
                                        <p:tgtEl>
                                          <p:spTgt spid="76"/>
                                        </p:tgtEl>
                                      </p:cBhvr>
                                    </p:animEffect>
                                  </p:childTnLst>
                                </p:cTn>
                              </p:par>
                              <p:par>
                                <p:cTn id="66" presetID="42" presetClass="path" presetSubtype="0" fill="hold" grpId="2" nodeType="withEffect">
                                  <p:stCondLst>
                                    <p:cond delay="200"/>
                                  </p:stCondLst>
                                  <p:childTnLst>
                                    <p:animMotion origin="layout" path="M 3.05556E-6 1.35802E-6 L -0.71216 -0.4034 " pathEditMode="relative" rAng="0" ptsTypes="AA">
                                      <p:cBhvr>
                                        <p:cTn id="67" dur="500" spd="-100000" fill="hold"/>
                                        <p:tgtEl>
                                          <p:spTgt spid="76"/>
                                        </p:tgtEl>
                                        <p:attrNameLst>
                                          <p:attrName>ppt_x</p:attrName>
                                          <p:attrName>ppt_y</p:attrName>
                                        </p:attrNameLst>
                                      </p:cBhvr>
                                      <p:rCtr x="-35608" y="-20185"/>
                                    </p:animMotion>
                                  </p:childTnLst>
                                </p:cTn>
                              </p:par>
                              <p:par>
                                <p:cTn id="68" presetID="1" presetClass="entr" presetSubtype="0" fill="hold" grpId="0" nodeType="withEffect">
                                  <p:stCondLst>
                                    <p:cond delay="600"/>
                                  </p:stCondLst>
                                  <p:childTnLst>
                                    <p:set>
                                      <p:cBhvr>
                                        <p:cTn id="69" dur="1" fill="hold">
                                          <p:stCondLst>
                                            <p:cond delay="0"/>
                                          </p:stCondLst>
                                        </p:cTn>
                                        <p:tgtEl>
                                          <p:spTgt spid="93"/>
                                        </p:tgtEl>
                                        <p:attrNameLst>
                                          <p:attrName>style.visibility</p:attrName>
                                        </p:attrNameLst>
                                      </p:cBhvr>
                                      <p:to>
                                        <p:strVal val="visible"/>
                                      </p:to>
                                    </p:set>
                                  </p:childTnLst>
                                </p:cTn>
                              </p:par>
                              <p:par>
                                <p:cTn id="70" presetID="53" presetClass="entr" presetSubtype="16" fill="hold" grpId="1" nodeType="withEffect">
                                  <p:stCondLst>
                                    <p:cond delay="600"/>
                                  </p:stCondLst>
                                  <p:childTnLst>
                                    <p:set>
                                      <p:cBhvr>
                                        <p:cTn id="71" dur="1" fill="hold">
                                          <p:stCondLst>
                                            <p:cond delay="0"/>
                                          </p:stCondLst>
                                        </p:cTn>
                                        <p:tgtEl>
                                          <p:spTgt spid="93"/>
                                        </p:tgtEl>
                                        <p:attrNameLst>
                                          <p:attrName>style.visibility</p:attrName>
                                        </p:attrNameLst>
                                      </p:cBhvr>
                                      <p:to>
                                        <p:strVal val="visible"/>
                                      </p:to>
                                    </p:set>
                                    <p:anim calcmode="lin" valueType="num">
                                      <p:cBhvr>
                                        <p:cTn id="72" dur="500" fill="hold"/>
                                        <p:tgtEl>
                                          <p:spTgt spid="93"/>
                                        </p:tgtEl>
                                        <p:attrNameLst>
                                          <p:attrName>ppt_w</p:attrName>
                                        </p:attrNameLst>
                                      </p:cBhvr>
                                      <p:tavLst>
                                        <p:tav tm="0">
                                          <p:val>
                                            <p:fltVal val="0"/>
                                          </p:val>
                                        </p:tav>
                                        <p:tav tm="100000">
                                          <p:val>
                                            <p:strVal val="#ppt_w"/>
                                          </p:val>
                                        </p:tav>
                                      </p:tavLst>
                                    </p:anim>
                                    <p:anim calcmode="lin" valueType="num">
                                      <p:cBhvr>
                                        <p:cTn id="73" dur="500" fill="hold"/>
                                        <p:tgtEl>
                                          <p:spTgt spid="93"/>
                                        </p:tgtEl>
                                        <p:attrNameLst>
                                          <p:attrName>ppt_h</p:attrName>
                                        </p:attrNameLst>
                                      </p:cBhvr>
                                      <p:tavLst>
                                        <p:tav tm="0">
                                          <p:val>
                                            <p:fltVal val="0"/>
                                          </p:val>
                                        </p:tav>
                                        <p:tav tm="100000">
                                          <p:val>
                                            <p:strVal val="#ppt_h"/>
                                          </p:val>
                                        </p:tav>
                                      </p:tavLst>
                                    </p:anim>
                                    <p:animEffect transition="in" filter="fade">
                                      <p:cBhvr>
                                        <p:cTn id="74" dur="500"/>
                                        <p:tgtEl>
                                          <p:spTgt spid="93"/>
                                        </p:tgtEl>
                                      </p:cBhvr>
                                    </p:animEffect>
                                  </p:childTnLst>
                                </p:cTn>
                              </p:par>
                              <p:par>
                                <p:cTn id="75" presetID="64" presetClass="path" presetSubtype="0" fill="hold" grpId="2" nodeType="withEffect">
                                  <p:stCondLst>
                                    <p:cond delay="600"/>
                                  </p:stCondLst>
                                  <p:childTnLst>
                                    <p:animMotion origin="layout" path="M 2.77778E-7 -4.32099E-6 L -0.6901 -0.46574 " pathEditMode="relative" rAng="0" ptsTypes="AA">
                                      <p:cBhvr>
                                        <p:cTn id="76" dur="500" spd="-100000" fill="hold"/>
                                        <p:tgtEl>
                                          <p:spTgt spid="93"/>
                                        </p:tgtEl>
                                        <p:attrNameLst>
                                          <p:attrName>ppt_x</p:attrName>
                                          <p:attrName>ppt_y</p:attrName>
                                        </p:attrNameLst>
                                      </p:cBhvr>
                                      <p:rCtr x="-34514" y="-233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67" grpId="0" animBg="1"/>
      <p:bldP spid="67" grpId="1" animBg="1"/>
      <p:bldP spid="67" grpId="2" animBg="1"/>
      <p:bldP spid="76" grpId="0" animBg="1"/>
      <p:bldP spid="76" grpId="1" animBg="1"/>
      <p:bldP spid="76" grpId="2" animBg="1"/>
      <p:bldP spid="77" grpId="0" animBg="1"/>
      <p:bldP spid="77" grpId="1" animBg="1"/>
      <p:bldP spid="77" grpId="2" animBg="1"/>
      <p:bldP spid="80" grpId="0" animBg="1"/>
      <p:bldP spid="80" grpId="1" animBg="1"/>
      <p:bldP spid="80" grpId="2" animBg="1"/>
      <p:bldP spid="87" grpId="0" animBg="1"/>
      <p:bldP spid="87" grpId="1" animBg="1"/>
      <p:bldP spid="87" grpId="2" animBg="1"/>
      <p:bldP spid="92" grpId="0" animBg="1"/>
      <p:bldP spid="92" grpId="1" animBg="1"/>
      <p:bldP spid="92" grpId="2" animBg="1"/>
      <p:bldP spid="93" grpId="0" animBg="1"/>
      <p:bldP spid="93" grpId="1" animBg="1"/>
      <p:bldP spid="93"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919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Key Events</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A70139-E5B9-D749-A45E-707EEE67D4C1}"/>
              </a:ext>
            </a:extLst>
          </p:cNvPr>
          <p:cNvSpPr txBox="1"/>
          <p:nvPr/>
        </p:nvSpPr>
        <p:spPr>
          <a:xfrm>
            <a:off x="0" y="4875335"/>
            <a:ext cx="4452730" cy="318036"/>
          </a:xfrm>
          <a:prstGeom prst="rect">
            <a:avLst/>
          </a:prstGeom>
          <a:noFill/>
        </p:spPr>
        <p:txBody>
          <a:bodyPr wrap="square" rtlCol="0">
            <a:spAutoFit/>
          </a:bodyPr>
          <a:lstStyle/>
          <a:p>
            <a:r>
              <a:rPr lang="en-US" sz="1100" baseline="30000" dirty="0">
                <a:latin typeface="Arial" panose="020B0604020202020204" pitchFamily="34" charset="0"/>
                <a:cs typeface="Arial" panose="020B0604020202020204" pitchFamily="34" charset="0"/>
              </a:rPr>
              <a:t>1 </a:t>
            </a:r>
            <a:r>
              <a:rPr lang="en-US" sz="1100" baseline="30000" dirty="0">
                <a:latin typeface="Arial" panose="020B0604020202020204" pitchFamily="34" charset="0"/>
                <a:cs typeface="Arial" panose="020B0604020202020204" pitchFamily="34" charset="0"/>
                <a:hlinkClick r:id="rId3"/>
              </a:rPr>
              <a:t>https://ir.nio.com/governance/company-profile</a:t>
            </a:r>
            <a:endParaRPr lang="en-US" sz="1100" baseline="30000" dirty="0">
              <a:latin typeface="Arial" panose="020B0604020202020204" pitchFamily="34" charset="0"/>
              <a:cs typeface="Arial" panose="020B0604020202020204" pitchFamily="34" charset="0"/>
            </a:endParaRPr>
          </a:p>
          <a:p>
            <a:r>
              <a:rPr lang="en-US" sz="1100" baseline="30000" dirty="0">
                <a:latin typeface="Arial" panose="020B0604020202020204" pitchFamily="34" charset="0"/>
                <a:cs typeface="Arial" panose="020B0604020202020204" pitchFamily="34" charset="0"/>
              </a:rPr>
              <a:t>2 </a:t>
            </a:r>
            <a:r>
              <a:rPr lang="en-US" sz="1100" baseline="30000" dirty="0">
                <a:latin typeface="Arial" panose="020B0604020202020204" pitchFamily="34" charset="0"/>
                <a:cs typeface="Arial" panose="020B0604020202020204" pitchFamily="34" charset="0"/>
                <a:hlinkClick r:id="rId4"/>
              </a:rPr>
              <a:t>https://en.wikipedia.org/wiki/NIO_(car_company)</a:t>
            </a:r>
            <a:endParaRPr lang="en-US" sz="1100" baseline="30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8849A22-3866-A449-A296-7F742336214E}"/>
              </a:ext>
            </a:extLst>
          </p:cNvPr>
          <p:cNvSpPr txBox="1"/>
          <p:nvPr/>
        </p:nvSpPr>
        <p:spPr>
          <a:xfrm>
            <a:off x="667910" y="797117"/>
            <a:ext cx="7919499" cy="3869714"/>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NIO’s Chinese name, </a:t>
            </a:r>
            <a:r>
              <a:rPr lang="en-US" sz="1100" dirty="0" err="1">
                <a:latin typeface="Arial" panose="020B0604020202020204" pitchFamily="34" charset="0"/>
                <a:cs typeface="Arial" panose="020B0604020202020204" pitchFamily="34" charset="0"/>
              </a:rPr>
              <a:t>Weilai</a:t>
            </a:r>
            <a:r>
              <a:rPr lang="en-US" sz="1100" dirty="0">
                <a:latin typeface="Arial" panose="020B0604020202020204" pitchFamily="34" charset="0"/>
                <a:cs typeface="Arial" panose="020B0604020202020204" pitchFamily="34" charset="0"/>
              </a:rPr>
              <a:t>, which means Blue Sky Coming, reflects their vision and commitment to a more environmentally friendly future.</a:t>
            </a:r>
            <a:r>
              <a:rPr lang="en-US" sz="1100" baseline="300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The first model – the EP9 supercar was introduced in 2016. Combined with an attractive design and strong driving performance, the EP9 delivers extraordinary acceleration and best-in-class electric powertrain technology.</a:t>
            </a: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In October 2016, NIO announced that it had been given an "Autonomous Vehicle Testing Permit" by the California DMV and it would begin testing on public roads under the "Autonomous Vehicle Tester Program" guidelines as part of its autonomous vehicle program. According to the company, it planned to launch vehicles with level-three and level-four autonomy</a:t>
            </a:r>
            <a:r>
              <a:rPr lang="en-US" sz="1100" dirty="0"/>
              <a:t>.</a:t>
            </a:r>
            <a:endParaRPr lang="en-US" sz="1100" dirty="0">
              <a:latin typeface="Arial" panose="020B0604020202020204" pitchFamily="34" charset="0"/>
              <a:cs typeface="Arial" panose="020B0604020202020204" pitchFamily="34" charset="0"/>
            </a:endParaRP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launched its first </a:t>
            </a:r>
            <a:r>
              <a:rPr lang="en-US" altLang="zh-CN" sz="1100" dirty="0">
                <a:latin typeface="Arial" panose="020B0604020202020204" pitchFamily="34" charset="0"/>
                <a:cs typeface="Arial" panose="020B0604020202020204" pitchFamily="34" charset="0"/>
              </a:rPr>
              <a:t>mass-</a:t>
            </a:r>
            <a:r>
              <a:rPr lang="en-US" sz="1100" dirty="0">
                <a:latin typeface="Arial" panose="020B0604020202020204" pitchFamily="34" charset="0"/>
                <a:cs typeface="Arial" panose="020B0604020202020204" pitchFamily="34" charset="0"/>
              </a:rPr>
              <a:t>manufactured electric vehicle, the ES8, to the public on December 16, 2017 and began making deliveries from June 28, 2018. The ES8 is a 7-seater premium electric SUV that offers exceptional performance, functionality and mobility lifestyle. </a:t>
            </a: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officially launched the ES6, a 5-seater high-performance premium electric SUV, in December 2018 and began the first deliveries of the ES6 in June 2019.</a:t>
            </a:r>
            <a:endParaRPr lang="en-US" sz="1100" baseline="30000" dirty="0">
              <a:latin typeface="Arial" panose="020B0604020202020204" pitchFamily="34" charset="0"/>
              <a:cs typeface="Arial" panose="020B0604020202020204" pitchFamily="34" charset="0"/>
            </a:endParaRP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filed for a US$ 1.8 billion IPO on the New York Stock Exchange in September 2018.</a:t>
            </a:r>
          </a:p>
          <a:p>
            <a:pPr marL="285750" indent="-285750" fontAlgn="base">
              <a:lnSpc>
                <a:spcPct val="150000"/>
              </a:lnSpc>
              <a:buFont typeface="Arial" panose="020B0604020202020204" pitchFamily="34" charset="0"/>
              <a:buChar char="•"/>
            </a:pPr>
            <a:r>
              <a:rPr lang="en-US" sz="1100" dirty="0"/>
              <a:t>In late April 2020, N</a:t>
            </a:r>
            <a:r>
              <a:rPr lang="en-US" altLang="zh-CN" sz="1100" dirty="0"/>
              <a:t>IO</a:t>
            </a:r>
            <a:r>
              <a:rPr lang="en-US" sz="1100" dirty="0"/>
              <a:t> announced ~$1B in new funding from a group of Chinese investors.</a:t>
            </a:r>
            <a:r>
              <a:rPr lang="en-US" sz="1100" baseline="30000" dirty="0"/>
              <a:t>2</a:t>
            </a:r>
            <a:endParaRPr lang="en-US" sz="1100" dirty="0">
              <a:latin typeface="Arial" panose="020B0604020202020204" pitchFamily="34" charset="0"/>
              <a:cs typeface="Arial" panose="020B0604020202020204" pitchFamily="34" charset="0"/>
            </a:endParaRPr>
          </a:p>
        </p:txBody>
      </p:sp>
      <p:sp>
        <p:nvSpPr>
          <p:cNvPr id="16" name="文本框 5">
            <a:extLst>
              <a:ext uri="{FF2B5EF4-FFF2-40B4-BE49-F238E27FC236}">
                <a16:creationId xmlns:a16="http://schemas.microsoft.com/office/drawing/2014/main" id="{26155F95-429D-2C42-8FF9-2BD6ADF3DEC7}"/>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02</a:t>
            </a:r>
            <a:endParaRPr lang="zh-CN" altLang="en-US" sz="1200" dirty="0">
              <a:solidFill>
                <a:schemeClr val="bg1"/>
              </a:solidFill>
              <a:latin typeface="+mn-lt"/>
              <a:ea typeface="+mn-ea"/>
              <a:cs typeface="+mn-ea"/>
              <a:sym typeface="+mn-lt"/>
            </a:endParaRPr>
          </a:p>
        </p:txBody>
      </p:sp>
    </p:spTree>
    <p:extLst>
      <p:ext uri="{BB962C8B-B14F-4D97-AF65-F5344CB8AC3E}">
        <p14:creationId xmlns:p14="http://schemas.microsoft.com/office/powerpoint/2010/main" val="240001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2314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Key Services</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8849A22-3866-A449-A296-7F742336214E}"/>
              </a:ext>
            </a:extLst>
          </p:cNvPr>
          <p:cNvSpPr txBox="1"/>
          <p:nvPr/>
        </p:nvSpPr>
        <p:spPr>
          <a:xfrm>
            <a:off x="522854" y="709422"/>
            <a:ext cx="8347545" cy="2346220"/>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focuses on comprehensive value-added services and solutions, including</a:t>
            </a:r>
          </a:p>
          <a:p>
            <a:pPr marL="628650" lvl="1"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Power Home – home charging solution</a:t>
            </a:r>
          </a:p>
          <a:p>
            <a:pPr marL="628650" lvl="1"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Power Swap – battery swapping service</a:t>
            </a:r>
          </a:p>
          <a:p>
            <a:pPr marL="628650" lvl="1"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Power Mobile – mobile charging service through charging trucks</a:t>
            </a:r>
          </a:p>
          <a:p>
            <a:pPr marL="628650" lvl="1"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Power Express – 24-hour on-demand pick-up and drop-off charging service.</a:t>
            </a: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opened its first battery swap station in Shenzhen, Guangdong, China</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in</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May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2018</a:t>
            </a:r>
            <a:r>
              <a:rPr lang="en-US" sz="1100" dirty="0">
                <a:latin typeface="Arial" panose="020B0604020202020204" pitchFamily="34" charset="0"/>
                <a:cs typeface="Arial" panose="020B0604020202020204" pitchFamily="34" charset="0"/>
              </a:rPr>
              <a: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of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May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2020,</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NIO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has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opened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131</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power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swap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stations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in</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58</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cities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across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China.</a:t>
            </a:r>
            <a:r>
              <a:rPr lang="en-US" sz="1100" dirty="0">
                <a:latin typeface="Arial" panose="020B0604020202020204" pitchFamily="34" charset="0"/>
                <a:cs typeface="Arial" panose="020B0604020202020204" pitchFamily="34" charset="0"/>
              </a:rPr>
              <a:t> </a:t>
            </a:r>
          </a:p>
          <a:p>
            <a:pPr marL="285750" indent="-285750" fontAlgn="base">
              <a:lnSpc>
                <a:spcPct val="150000"/>
              </a:lnSpc>
              <a:buFont typeface="Arial" panose="020B0604020202020204" pitchFamily="34" charset="0"/>
              <a:buChar char="•"/>
            </a:pPr>
            <a:r>
              <a:rPr lang="en-US" altLang="zh-CN" sz="1100" dirty="0">
                <a:latin typeface="Arial" panose="020B0604020202020204" pitchFamily="34" charset="0"/>
                <a:cs typeface="Arial" panose="020B0604020202020204" pitchFamily="34" charset="0"/>
              </a:rPr>
              <a:t>NIO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Pilot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NIO’s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autopilot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system</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now</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offers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Level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2</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Autonomy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for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all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of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its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car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models.</a:t>
            </a:r>
            <a:endParaRPr lang="en-US" sz="1100" dirty="0">
              <a:latin typeface="Arial" panose="020B0604020202020204" pitchFamily="34" charset="0"/>
              <a:cs typeface="Arial" panose="020B0604020202020204" pitchFamily="34" charset="0"/>
            </a:endParaRPr>
          </a:p>
          <a:p>
            <a:pPr marL="285750" indent="-285750" fontAlgn="base">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NIO is extending its fashion line and collaborating with first-class designers under the company’s clothing collection NIO Life</a:t>
            </a:r>
            <a:r>
              <a:rPr lang="en-US" altLang="zh-CN" sz="1100" dirty="0">
                <a:latin typeface="Arial" panose="020B0604020202020204" pitchFamily="34" charset="0"/>
                <a:cs typeface="Arial" panose="020B0604020202020204" pitchFamily="34" charset="0"/>
              </a:rPr>
              <a:t>.</a:t>
            </a:r>
            <a:r>
              <a:rPr lang="en-US" altLang="zh-CN" sz="1100" baseline="30000" dirty="0">
                <a:latin typeface="Arial" panose="020B0604020202020204" pitchFamily="34" charset="0"/>
                <a:cs typeface="Arial" panose="020B0604020202020204" pitchFamily="34" charset="0"/>
              </a:rPr>
              <a:t>1</a:t>
            </a:r>
            <a:endParaRPr lang="en-US" sz="1100" baseline="30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FE6FEB7-F2FF-D74D-8ED4-D5EB279E9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545" y="3109336"/>
            <a:ext cx="2468930" cy="1645953"/>
          </a:xfrm>
          <a:prstGeom prst="rect">
            <a:avLst/>
          </a:prstGeom>
        </p:spPr>
      </p:pic>
      <p:pic>
        <p:nvPicPr>
          <p:cNvPr id="8" name="Picture 7">
            <a:extLst>
              <a:ext uri="{FF2B5EF4-FFF2-40B4-BE49-F238E27FC236}">
                <a16:creationId xmlns:a16="http://schemas.microsoft.com/office/drawing/2014/main" id="{0AB99CDB-D1E4-CA42-94F0-E6C54BEFF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34" y="3109336"/>
            <a:ext cx="3093275" cy="1739967"/>
          </a:xfrm>
          <a:prstGeom prst="rect">
            <a:avLst/>
          </a:prstGeom>
        </p:spPr>
      </p:pic>
      <p:pic>
        <p:nvPicPr>
          <p:cNvPr id="11" name="Picture 10">
            <a:extLst>
              <a:ext uri="{FF2B5EF4-FFF2-40B4-BE49-F238E27FC236}">
                <a16:creationId xmlns:a16="http://schemas.microsoft.com/office/drawing/2014/main" id="{F5FC0DE2-9DD0-E441-BB2F-E49CAB8E1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899" y="3162361"/>
            <a:ext cx="2863691" cy="1592928"/>
          </a:xfrm>
          <a:prstGeom prst="rect">
            <a:avLst/>
          </a:prstGeom>
        </p:spPr>
      </p:pic>
      <p:sp>
        <p:nvSpPr>
          <p:cNvPr id="14" name="文本框 5">
            <a:extLst>
              <a:ext uri="{FF2B5EF4-FFF2-40B4-BE49-F238E27FC236}">
                <a16:creationId xmlns:a16="http://schemas.microsoft.com/office/drawing/2014/main" id="{72432E2F-9374-434B-B047-7CB985AC7AE9}"/>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02</a:t>
            </a:r>
            <a:endParaRPr lang="zh-CN" altLang="en-US" sz="1200" dirty="0">
              <a:solidFill>
                <a:schemeClr val="bg1"/>
              </a:solidFill>
              <a:latin typeface="+mn-lt"/>
              <a:ea typeface="+mn-ea"/>
              <a:cs typeface="+mn-ea"/>
              <a:sym typeface="+mn-lt"/>
            </a:endParaRPr>
          </a:p>
        </p:txBody>
      </p:sp>
      <p:sp>
        <p:nvSpPr>
          <p:cNvPr id="16" name="TextBox 15">
            <a:extLst>
              <a:ext uri="{FF2B5EF4-FFF2-40B4-BE49-F238E27FC236}">
                <a16:creationId xmlns:a16="http://schemas.microsoft.com/office/drawing/2014/main" id="{7014C941-C6F7-1D41-B015-F39DC715A3FC}"/>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6"/>
              </a:rPr>
              <a:t>https://en.wikipedia.org/wiki/NIO_(car_company)</a:t>
            </a:r>
            <a:endParaRPr lang="en-US" sz="1100" baseline="30000" dirty="0"/>
          </a:p>
        </p:txBody>
      </p:sp>
    </p:spTree>
    <p:extLst>
      <p:ext uri="{BB962C8B-B14F-4D97-AF65-F5344CB8AC3E}">
        <p14:creationId xmlns:p14="http://schemas.microsoft.com/office/powerpoint/2010/main" val="326841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03</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4998902" y="1885722"/>
            <a:ext cx="26969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accent1"/>
                </a:solidFill>
                <a:latin typeface="Arial" panose="020B0604020202020204" pitchFamily="34" charset="0"/>
                <a:ea typeface="+mn-ea"/>
                <a:cs typeface="Arial" panose="020B0604020202020204" pitchFamily="34" charset="0"/>
                <a:sym typeface="+mn-lt"/>
              </a:rPr>
              <a:t>Valuation</a:t>
            </a:r>
            <a:r>
              <a:rPr lang="zh-CN" altLang="en-US" sz="2000" b="1" dirty="0">
                <a:solidFill>
                  <a:schemeClr val="accent1"/>
                </a:solidFill>
                <a:latin typeface="Arial" panose="020B0604020202020204" pitchFamily="34" charset="0"/>
                <a:ea typeface="+mn-ea"/>
                <a:cs typeface="Arial" panose="020B0604020202020204" pitchFamily="34" charset="0"/>
                <a:sym typeface="+mn-lt"/>
              </a:rPr>
              <a:t> </a:t>
            </a:r>
            <a:r>
              <a:rPr lang="en-US" altLang="zh-CN" sz="2000" b="1" dirty="0">
                <a:solidFill>
                  <a:schemeClr val="accent1"/>
                </a:solidFill>
                <a:latin typeface="Arial" panose="020B0604020202020204" pitchFamily="34" charset="0"/>
                <a:ea typeface="+mn-ea"/>
                <a:cs typeface="Arial" panose="020B0604020202020204" pitchFamily="34" charset="0"/>
                <a:sym typeface="+mn-lt"/>
              </a:rPr>
              <a:t>&amp;</a:t>
            </a:r>
            <a:r>
              <a:rPr lang="zh-CN" altLang="en-US" sz="2000" b="1" dirty="0">
                <a:solidFill>
                  <a:schemeClr val="accent1"/>
                </a:solidFill>
                <a:latin typeface="Arial" panose="020B0604020202020204" pitchFamily="34" charset="0"/>
                <a:ea typeface="+mn-ea"/>
                <a:cs typeface="Arial" panose="020B0604020202020204" pitchFamily="34" charset="0"/>
                <a:sym typeface="+mn-lt"/>
              </a:rPr>
              <a:t> </a:t>
            </a:r>
            <a:r>
              <a:rPr lang="en-US" altLang="zh-CN" sz="2000" b="1" dirty="0">
                <a:solidFill>
                  <a:schemeClr val="accent1"/>
                </a:solidFill>
                <a:latin typeface="Arial" panose="020B0604020202020204" pitchFamily="34" charset="0"/>
                <a:ea typeface="+mn-ea"/>
                <a:cs typeface="Arial" panose="020B0604020202020204" pitchFamily="34" charset="0"/>
                <a:sym typeface="+mn-lt"/>
              </a:rPr>
              <a:t>Analysis</a:t>
            </a:r>
            <a:endParaRPr lang="zh-CN" altLang="en-US" sz="2000" b="1" dirty="0">
              <a:solidFill>
                <a:schemeClr val="accent1"/>
              </a:solidFill>
              <a:latin typeface="Arial" panose="020B0604020202020204" pitchFamily="34" charset="0"/>
              <a:ea typeface="+mn-ea"/>
              <a:cs typeface="Arial" panose="020B0604020202020204" pitchFamily="34" charset="0"/>
              <a:sym typeface="+mn-lt"/>
            </a:endParaRPr>
          </a:p>
        </p:txBody>
      </p:sp>
      <p:sp>
        <p:nvSpPr>
          <p:cNvPr id="20" name="矩形 19"/>
          <p:cNvSpPr/>
          <p:nvPr/>
        </p:nvSpPr>
        <p:spPr>
          <a:xfrm>
            <a:off x="3735133" y="2239591"/>
            <a:ext cx="2978701" cy="335092"/>
          </a:xfrm>
          <a:prstGeom prst="rect">
            <a:avLst/>
          </a:prstGeom>
        </p:spPr>
        <p:txBody>
          <a:bodyPr wrap="none">
            <a:spAutoFit/>
          </a:bodyPr>
          <a:lstStyle/>
          <a:p>
            <a:pPr>
              <a:lnSpc>
                <a:spcPct val="150000"/>
              </a:lnSpc>
            </a:pPr>
            <a:r>
              <a:rPr lang="en-US" altLang="zh-CN" sz="1200" dirty="0">
                <a:solidFill>
                  <a:schemeClr val="accent1"/>
                </a:solidFill>
                <a:cs typeface="+mn-ea"/>
                <a:sym typeface="+mn-lt"/>
              </a:rPr>
              <a:t>Advantage,</a:t>
            </a:r>
            <a:r>
              <a:rPr lang="zh-CN" altLang="en-US" sz="1200" dirty="0">
                <a:solidFill>
                  <a:schemeClr val="accent1"/>
                </a:solidFill>
                <a:cs typeface="+mn-ea"/>
                <a:sym typeface="+mn-lt"/>
              </a:rPr>
              <a:t> </a:t>
            </a:r>
            <a:r>
              <a:rPr lang="en-US" altLang="zh-CN" sz="1200" dirty="0">
                <a:solidFill>
                  <a:schemeClr val="accent1"/>
                </a:solidFill>
                <a:cs typeface="+mn-ea"/>
                <a:sym typeface="+mn-lt"/>
              </a:rPr>
              <a:t>Risk, Ratios, Stock, Forecast</a:t>
            </a:r>
            <a:endParaRPr lang="zh-CN" altLang="en-US" sz="1200" dirty="0">
              <a:solidFill>
                <a:schemeClr val="accent1"/>
              </a:solidFill>
              <a:cs typeface="+mn-ea"/>
              <a:sym typeface="+mn-lt"/>
            </a:endParaRPr>
          </a:p>
        </p:txBody>
      </p:sp>
      <p:cxnSp>
        <p:nvCxnSpPr>
          <p:cNvPr id="3" name="直接连接符 2"/>
          <p:cNvCxnSpPr/>
          <p:nvPr/>
        </p:nvCxnSpPr>
        <p:spPr>
          <a:xfrm>
            <a:off x="3803103" y="2609675"/>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03103" y="192997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cs typeface="+mn-ea"/>
                <a:sym typeface="+mn-lt"/>
              </a:rPr>
              <a:t>PART   THREE</a:t>
            </a:r>
            <a:endParaRPr lang="zh-CN" altLang="en-US" sz="105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7286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par>
                                <p:cTn id="23" presetID="26"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90">
                                          <p:stCondLst>
                                            <p:cond delay="0"/>
                                          </p:stCondLst>
                                        </p:cTn>
                                        <p:tgtEl>
                                          <p:spTgt spid="26"/>
                                        </p:tgtEl>
                                      </p:cBhvr>
                                    </p:animEffect>
                                    <p:anim calcmode="lin" valueType="num">
                                      <p:cBhvr>
                                        <p:cTn id="26"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31" dur="13">
                                          <p:stCondLst>
                                            <p:cond delay="325"/>
                                          </p:stCondLst>
                                        </p:cTn>
                                        <p:tgtEl>
                                          <p:spTgt spid="26"/>
                                        </p:tgtEl>
                                      </p:cBhvr>
                                      <p:to x="100000" y="60000"/>
                                    </p:animScale>
                                    <p:animScale>
                                      <p:cBhvr>
                                        <p:cTn id="32" dur="83" decel="50000">
                                          <p:stCondLst>
                                            <p:cond delay="338"/>
                                          </p:stCondLst>
                                        </p:cTn>
                                        <p:tgtEl>
                                          <p:spTgt spid="26"/>
                                        </p:tgtEl>
                                      </p:cBhvr>
                                      <p:to x="100000" y="100000"/>
                                    </p:animScale>
                                    <p:animScale>
                                      <p:cBhvr>
                                        <p:cTn id="33" dur="13">
                                          <p:stCondLst>
                                            <p:cond delay="656"/>
                                          </p:stCondLst>
                                        </p:cTn>
                                        <p:tgtEl>
                                          <p:spTgt spid="26"/>
                                        </p:tgtEl>
                                      </p:cBhvr>
                                      <p:to x="100000" y="80000"/>
                                    </p:animScale>
                                    <p:animScale>
                                      <p:cBhvr>
                                        <p:cTn id="34" dur="83" decel="50000">
                                          <p:stCondLst>
                                            <p:cond delay="669"/>
                                          </p:stCondLst>
                                        </p:cTn>
                                        <p:tgtEl>
                                          <p:spTgt spid="26"/>
                                        </p:tgtEl>
                                      </p:cBhvr>
                                      <p:to x="100000" y="100000"/>
                                    </p:animScale>
                                    <p:animScale>
                                      <p:cBhvr>
                                        <p:cTn id="35" dur="13">
                                          <p:stCondLst>
                                            <p:cond delay="821"/>
                                          </p:stCondLst>
                                        </p:cTn>
                                        <p:tgtEl>
                                          <p:spTgt spid="26"/>
                                        </p:tgtEl>
                                      </p:cBhvr>
                                      <p:to x="100000" y="90000"/>
                                    </p:animScale>
                                    <p:animScale>
                                      <p:cBhvr>
                                        <p:cTn id="36" dur="83" decel="50000">
                                          <p:stCondLst>
                                            <p:cond delay="834"/>
                                          </p:stCondLst>
                                        </p:cTn>
                                        <p:tgtEl>
                                          <p:spTgt spid="26"/>
                                        </p:tgtEl>
                                      </p:cBhvr>
                                      <p:to x="100000" y="100000"/>
                                    </p:animScale>
                                    <p:animScale>
                                      <p:cBhvr>
                                        <p:cTn id="37" dur="13">
                                          <p:stCondLst>
                                            <p:cond delay="904"/>
                                          </p:stCondLst>
                                        </p:cTn>
                                        <p:tgtEl>
                                          <p:spTgt spid="26"/>
                                        </p:tgtEl>
                                      </p:cBhvr>
                                      <p:to x="100000" y="95000"/>
                                    </p:animScale>
                                    <p:animScale>
                                      <p:cBhvr>
                                        <p:cTn id="38" dur="83" decel="50000">
                                          <p:stCondLst>
                                            <p:cond delay="917"/>
                                          </p:stCondLst>
                                        </p:cTn>
                                        <p:tgtEl>
                                          <p:spTgt spid="26"/>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290">
                                          <p:stCondLst>
                                            <p:cond delay="0"/>
                                          </p:stCondLst>
                                        </p:cTn>
                                        <p:tgtEl>
                                          <p:spTgt spid="32"/>
                                        </p:tgtEl>
                                      </p:cBhvr>
                                    </p:animEffect>
                                    <p:anim calcmode="lin" valueType="num">
                                      <p:cBhvr>
                                        <p:cTn id="4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7" dur="13">
                                          <p:stCondLst>
                                            <p:cond delay="325"/>
                                          </p:stCondLst>
                                        </p:cTn>
                                        <p:tgtEl>
                                          <p:spTgt spid="32"/>
                                        </p:tgtEl>
                                      </p:cBhvr>
                                      <p:to x="100000" y="60000"/>
                                    </p:animScale>
                                    <p:animScale>
                                      <p:cBhvr>
                                        <p:cTn id="48" dur="83" decel="50000">
                                          <p:stCondLst>
                                            <p:cond delay="338"/>
                                          </p:stCondLst>
                                        </p:cTn>
                                        <p:tgtEl>
                                          <p:spTgt spid="32"/>
                                        </p:tgtEl>
                                      </p:cBhvr>
                                      <p:to x="100000" y="100000"/>
                                    </p:animScale>
                                    <p:animScale>
                                      <p:cBhvr>
                                        <p:cTn id="49" dur="13">
                                          <p:stCondLst>
                                            <p:cond delay="656"/>
                                          </p:stCondLst>
                                        </p:cTn>
                                        <p:tgtEl>
                                          <p:spTgt spid="32"/>
                                        </p:tgtEl>
                                      </p:cBhvr>
                                      <p:to x="100000" y="80000"/>
                                    </p:animScale>
                                    <p:animScale>
                                      <p:cBhvr>
                                        <p:cTn id="50" dur="83" decel="50000">
                                          <p:stCondLst>
                                            <p:cond delay="669"/>
                                          </p:stCondLst>
                                        </p:cTn>
                                        <p:tgtEl>
                                          <p:spTgt spid="32"/>
                                        </p:tgtEl>
                                      </p:cBhvr>
                                      <p:to x="100000" y="100000"/>
                                    </p:animScale>
                                    <p:animScale>
                                      <p:cBhvr>
                                        <p:cTn id="51" dur="13">
                                          <p:stCondLst>
                                            <p:cond delay="821"/>
                                          </p:stCondLst>
                                        </p:cTn>
                                        <p:tgtEl>
                                          <p:spTgt spid="32"/>
                                        </p:tgtEl>
                                      </p:cBhvr>
                                      <p:to x="100000" y="90000"/>
                                    </p:animScale>
                                    <p:animScale>
                                      <p:cBhvr>
                                        <p:cTn id="52" dur="83" decel="50000">
                                          <p:stCondLst>
                                            <p:cond delay="834"/>
                                          </p:stCondLst>
                                        </p:cTn>
                                        <p:tgtEl>
                                          <p:spTgt spid="32"/>
                                        </p:tgtEl>
                                      </p:cBhvr>
                                      <p:to x="100000" y="100000"/>
                                    </p:animScale>
                                    <p:animScale>
                                      <p:cBhvr>
                                        <p:cTn id="53" dur="13">
                                          <p:stCondLst>
                                            <p:cond delay="904"/>
                                          </p:stCondLst>
                                        </p:cTn>
                                        <p:tgtEl>
                                          <p:spTgt spid="32"/>
                                        </p:tgtEl>
                                      </p:cBhvr>
                                      <p:to x="100000" y="95000"/>
                                    </p:animScale>
                                    <p:animScale>
                                      <p:cBhvr>
                                        <p:cTn id="54" dur="83" decel="50000">
                                          <p:stCondLst>
                                            <p:cond delay="917"/>
                                          </p:stCondLst>
                                        </p:cTn>
                                        <p:tgtEl>
                                          <p:spTgt spid="32"/>
                                        </p:tgtEl>
                                      </p:cBhvr>
                                      <p:to x="100000" y="100000"/>
                                    </p:animScale>
                                  </p:childTnLst>
                                </p:cTn>
                              </p:par>
                              <p:par>
                                <p:cTn id="55" presetID="26" presetClass="entr" presetSubtype="0"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290">
                                          <p:stCondLst>
                                            <p:cond delay="0"/>
                                          </p:stCondLst>
                                        </p:cTn>
                                        <p:tgtEl>
                                          <p:spTgt spid="28"/>
                                        </p:tgtEl>
                                      </p:cBhvr>
                                    </p:animEffect>
                                    <p:anim calcmode="lin" valueType="num">
                                      <p:cBhvr>
                                        <p:cTn id="58"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59"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60"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61"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62"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63" dur="13">
                                          <p:stCondLst>
                                            <p:cond delay="325"/>
                                          </p:stCondLst>
                                        </p:cTn>
                                        <p:tgtEl>
                                          <p:spTgt spid="28"/>
                                        </p:tgtEl>
                                      </p:cBhvr>
                                      <p:to x="100000" y="60000"/>
                                    </p:animScale>
                                    <p:animScale>
                                      <p:cBhvr>
                                        <p:cTn id="64" dur="83" decel="50000">
                                          <p:stCondLst>
                                            <p:cond delay="338"/>
                                          </p:stCondLst>
                                        </p:cTn>
                                        <p:tgtEl>
                                          <p:spTgt spid="28"/>
                                        </p:tgtEl>
                                      </p:cBhvr>
                                      <p:to x="100000" y="100000"/>
                                    </p:animScale>
                                    <p:animScale>
                                      <p:cBhvr>
                                        <p:cTn id="65" dur="13">
                                          <p:stCondLst>
                                            <p:cond delay="656"/>
                                          </p:stCondLst>
                                        </p:cTn>
                                        <p:tgtEl>
                                          <p:spTgt spid="28"/>
                                        </p:tgtEl>
                                      </p:cBhvr>
                                      <p:to x="100000" y="80000"/>
                                    </p:animScale>
                                    <p:animScale>
                                      <p:cBhvr>
                                        <p:cTn id="66" dur="83" decel="50000">
                                          <p:stCondLst>
                                            <p:cond delay="669"/>
                                          </p:stCondLst>
                                        </p:cTn>
                                        <p:tgtEl>
                                          <p:spTgt spid="28"/>
                                        </p:tgtEl>
                                      </p:cBhvr>
                                      <p:to x="100000" y="100000"/>
                                    </p:animScale>
                                    <p:animScale>
                                      <p:cBhvr>
                                        <p:cTn id="67" dur="13">
                                          <p:stCondLst>
                                            <p:cond delay="821"/>
                                          </p:stCondLst>
                                        </p:cTn>
                                        <p:tgtEl>
                                          <p:spTgt spid="28"/>
                                        </p:tgtEl>
                                      </p:cBhvr>
                                      <p:to x="100000" y="90000"/>
                                    </p:animScale>
                                    <p:animScale>
                                      <p:cBhvr>
                                        <p:cTn id="68" dur="83" decel="50000">
                                          <p:stCondLst>
                                            <p:cond delay="834"/>
                                          </p:stCondLst>
                                        </p:cTn>
                                        <p:tgtEl>
                                          <p:spTgt spid="28"/>
                                        </p:tgtEl>
                                      </p:cBhvr>
                                      <p:to x="100000" y="100000"/>
                                    </p:animScale>
                                    <p:animScale>
                                      <p:cBhvr>
                                        <p:cTn id="69" dur="13">
                                          <p:stCondLst>
                                            <p:cond delay="904"/>
                                          </p:stCondLst>
                                        </p:cTn>
                                        <p:tgtEl>
                                          <p:spTgt spid="28"/>
                                        </p:tgtEl>
                                      </p:cBhvr>
                                      <p:to x="100000" y="95000"/>
                                    </p:animScale>
                                    <p:animScale>
                                      <p:cBhvr>
                                        <p:cTn id="70" dur="83" decel="50000">
                                          <p:stCondLst>
                                            <p:cond delay="917"/>
                                          </p:stCondLst>
                                        </p:cTn>
                                        <p:tgtEl>
                                          <p:spTgt spid="28"/>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290">
                                          <p:stCondLst>
                                            <p:cond delay="0"/>
                                          </p:stCondLst>
                                        </p:cTn>
                                        <p:tgtEl>
                                          <p:spTgt spid="29"/>
                                        </p:tgtEl>
                                      </p:cBhvr>
                                    </p:animEffect>
                                    <p:anim calcmode="lin" valueType="num">
                                      <p:cBhvr>
                                        <p:cTn id="7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7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7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79" dur="13">
                                          <p:stCondLst>
                                            <p:cond delay="325"/>
                                          </p:stCondLst>
                                        </p:cTn>
                                        <p:tgtEl>
                                          <p:spTgt spid="29"/>
                                        </p:tgtEl>
                                      </p:cBhvr>
                                      <p:to x="100000" y="60000"/>
                                    </p:animScale>
                                    <p:animScale>
                                      <p:cBhvr>
                                        <p:cTn id="80" dur="83" decel="50000">
                                          <p:stCondLst>
                                            <p:cond delay="338"/>
                                          </p:stCondLst>
                                        </p:cTn>
                                        <p:tgtEl>
                                          <p:spTgt spid="29"/>
                                        </p:tgtEl>
                                      </p:cBhvr>
                                      <p:to x="100000" y="100000"/>
                                    </p:animScale>
                                    <p:animScale>
                                      <p:cBhvr>
                                        <p:cTn id="81" dur="13">
                                          <p:stCondLst>
                                            <p:cond delay="656"/>
                                          </p:stCondLst>
                                        </p:cTn>
                                        <p:tgtEl>
                                          <p:spTgt spid="29"/>
                                        </p:tgtEl>
                                      </p:cBhvr>
                                      <p:to x="100000" y="80000"/>
                                    </p:animScale>
                                    <p:animScale>
                                      <p:cBhvr>
                                        <p:cTn id="82" dur="83" decel="50000">
                                          <p:stCondLst>
                                            <p:cond delay="669"/>
                                          </p:stCondLst>
                                        </p:cTn>
                                        <p:tgtEl>
                                          <p:spTgt spid="29"/>
                                        </p:tgtEl>
                                      </p:cBhvr>
                                      <p:to x="100000" y="100000"/>
                                    </p:animScale>
                                    <p:animScale>
                                      <p:cBhvr>
                                        <p:cTn id="83" dur="13">
                                          <p:stCondLst>
                                            <p:cond delay="821"/>
                                          </p:stCondLst>
                                        </p:cTn>
                                        <p:tgtEl>
                                          <p:spTgt spid="29"/>
                                        </p:tgtEl>
                                      </p:cBhvr>
                                      <p:to x="100000" y="90000"/>
                                    </p:animScale>
                                    <p:animScale>
                                      <p:cBhvr>
                                        <p:cTn id="84" dur="83" decel="50000">
                                          <p:stCondLst>
                                            <p:cond delay="834"/>
                                          </p:stCondLst>
                                        </p:cTn>
                                        <p:tgtEl>
                                          <p:spTgt spid="29"/>
                                        </p:tgtEl>
                                      </p:cBhvr>
                                      <p:to x="100000" y="100000"/>
                                    </p:animScale>
                                    <p:animScale>
                                      <p:cBhvr>
                                        <p:cTn id="85" dur="13">
                                          <p:stCondLst>
                                            <p:cond delay="904"/>
                                          </p:stCondLst>
                                        </p:cTn>
                                        <p:tgtEl>
                                          <p:spTgt spid="29"/>
                                        </p:tgtEl>
                                      </p:cBhvr>
                                      <p:to x="100000" y="95000"/>
                                    </p:animScale>
                                    <p:animScale>
                                      <p:cBhvr>
                                        <p:cTn id="86" dur="83" decel="50000">
                                          <p:stCondLst>
                                            <p:cond delay="917"/>
                                          </p:stCondLst>
                                        </p:cTn>
                                        <p:tgtEl>
                                          <p:spTgt spid="29"/>
                                        </p:tgtEl>
                                      </p:cBhvr>
                                      <p:to x="100000" y="100000"/>
                                    </p:animScale>
                                  </p:childTnLst>
                                </p:cTn>
                              </p:par>
                              <p:par>
                                <p:cTn id="87" presetID="26" presetClass="entr" presetSubtype="0" fill="hold" grpId="0" nodeType="withEffect">
                                  <p:stCondLst>
                                    <p:cond delay="75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290">
                                          <p:stCondLst>
                                            <p:cond delay="0"/>
                                          </p:stCondLst>
                                        </p:cTn>
                                        <p:tgtEl>
                                          <p:spTgt spid="31"/>
                                        </p:tgtEl>
                                      </p:cBhvr>
                                    </p:animEffect>
                                    <p:anim calcmode="lin" valueType="num">
                                      <p:cBhvr>
                                        <p:cTn id="90"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1"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2"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93"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94"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95" dur="13">
                                          <p:stCondLst>
                                            <p:cond delay="325"/>
                                          </p:stCondLst>
                                        </p:cTn>
                                        <p:tgtEl>
                                          <p:spTgt spid="31"/>
                                        </p:tgtEl>
                                      </p:cBhvr>
                                      <p:to x="100000" y="60000"/>
                                    </p:animScale>
                                    <p:animScale>
                                      <p:cBhvr>
                                        <p:cTn id="96" dur="83" decel="50000">
                                          <p:stCondLst>
                                            <p:cond delay="338"/>
                                          </p:stCondLst>
                                        </p:cTn>
                                        <p:tgtEl>
                                          <p:spTgt spid="31"/>
                                        </p:tgtEl>
                                      </p:cBhvr>
                                      <p:to x="100000" y="100000"/>
                                    </p:animScale>
                                    <p:animScale>
                                      <p:cBhvr>
                                        <p:cTn id="97" dur="13">
                                          <p:stCondLst>
                                            <p:cond delay="656"/>
                                          </p:stCondLst>
                                        </p:cTn>
                                        <p:tgtEl>
                                          <p:spTgt spid="31"/>
                                        </p:tgtEl>
                                      </p:cBhvr>
                                      <p:to x="100000" y="80000"/>
                                    </p:animScale>
                                    <p:animScale>
                                      <p:cBhvr>
                                        <p:cTn id="98" dur="83" decel="50000">
                                          <p:stCondLst>
                                            <p:cond delay="669"/>
                                          </p:stCondLst>
                                        </p:cTn>
                                        <p:tgtEl>
                                          <p:spTgt spid="31"/>
                                        </p:tgtEl>
                                      </p:cBhvr>
                                      <p:to x="100000" y="100000"/>
                                    </p:animScale>
                                    <p:animScale>
                                      <p:cBhvr>
                                        <p:cTn id="99" dur="13">
                                          <p:stCondLst>
                                            <p:cond delay="821"/>
                                          </p:stCondLst>
                                        </p:cTn>
                                        <p:tgtEl>
                                          <p:spTgt spid="31"/>
                                        </p:tgtEl>
                                      </p:cBhvr>
                                      <p:to x="100000" y="90000"/>
                                    </p:animScale>
                                    <p:animScale>
                                      <p:cBhvr>
                                        <p:cTn id="100" dur="83" decel="50000">
                                          <p:stCondLst>
                                            <p:cond delay="834"/>
                                          </p:stCondLst>
                                        </p:cTn>
                                        <p:tgtEl>
                                          <p:spTgt spid="31"/>
                                        </p:tgtEl>
                                      </p:cBhvr>
                                      <p:to x="100000" y="100000"/>
                                    </p:animScale>
                                    <p:animScale>
                                      <p:cBhvr>
                                        <p:cTn id="101" dur="13">
                                          <p:stCondLst>
                                            <p:cond delay="904"/>
                                          </p:stCondLst>
                                        </p:cTn>
                                        <p:tgtEl>
                                          <p:spTgt spid="31"/>
                                        </p:tgtEl>
                                      </p:cBhvr>
                                      <p:to x="100000" y="95000"/>
                                    </p:animScale>
                                    <p:animScale>
                                      <p:cBhvr>
                                        <p:cTn id="102" dur="83" decel="50000">
                                          <p:stCondLst>
                                            <p:cond delay="917"/>
                                          </p:stCondLst>
                                        </p:cTn>
                                        <p:tgtEl>
                                          <p:spTgt spid="31"/>
                                        </p:tgtEl>
                                      </p:cBhvr>
                                      <p:to x="100000" y="100000"/>
                                    </p:animScale>
                                  </p:childTnLst>
                                </p:cTn>
                              </p:par>
                              <p:par>
                                <p:cTn id="103" presetID="26" presetClass="entr" presetSubtype="0" fill="hold" grpId="0" nodeType="withEffect">
                                  <p:stCondLst>
                                    <p:cond delay="250"/>
                                  </p:stCondLst>
                                  <p:childTnLst>
                                    <p:set>
                                      <p:cBhvr>
                                        <p:cTn id="104" dur="1" fill="hold">
                                          <p:stCondLst>
                                            <p:cond delay="0"/>
                                          </p:stCondLst>
                                        </p:cTn>
                                        <p:tgtEl>
                                          <p:spTgt spid="30"/>
                                        </p:tgtEl>
                                        <p:attrNameLst>
                                          <p:attrName>style.visibility</p:attrName>
                                        </p:attrNameLst>
                                      </p:cBhvr>
                                      <p:to>
                                        <p:strVal val="visible"/>
                                      </p:to>
                                    </p:set>
                                    <p:animEffect transition="in" filter="wipe(down)">
                                      <p:cBhvr>
                                        <p:cTn id="105" dur="290">
                                          <p:stCondLst>
                                            <p:cond delay="0"/>
                                          </p:stCondLst>
                                        </p:cTn>
                                        <p:tgtEl>
                                          <p:spTgt spid="30"/>
                                        </p:tgtEl>
                                      </p:cBhvr>
                                    </p:animEffect>
                                    <p:anim calcmode="lin" valueType="num">
                                      <p:cBhvr>
                                        <p:cTn id="10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0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1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11" dur="13">
                                          <p:stCondLst>
                                            <p:cond delay="325"/>
                                          </p:stCondLst>
                                        </p:cTn>
                                        <p:tgtEl>
                                          <p:spTgt spid="30"/>
                                        </p:tgtEl>
                                      </p:cBhvr>
                                      <p:to x="100000" y="60000"/>
                                    </p:animScale>
                                    <p:animScale>
                                      <p:cBhvr>
                                        <p:cTn id="112" dur="83" decel="50000">
                                          <p:stCondLst>
                                            <p:cond delay="338"/>
                                          </p:stCondLst>
                                        </p:cTn>
                                        <p:tgtEl>
                                          <p:spTgt spid="30"/>
                                        </p:tgtEl>
                                      </p:cBhvr>
                                      <p:to x="100000" y="100000"/>
                                    </p:animScale>
                                    <p:animScale>
                                      <p:cBhvr>
                                        <p:cTn id="113" dur="13">
                                          <p:stCondLst>
                                            <p:cond delay="656"/>
                                          </p:stCondLst>
                                        </p:cTn>
                                        <p:tgtEl>
                                          <p:spTgt spid="30"/>
                                        </p:tgtEl>
                                      </p:cBhvr>
                                      <p:to x="100000" y="80000"/>
                                    </p:animScale>
                                    <p:animScale>
                                      <p:cBhvr>
                                        <p:cTn id="114" dur="83" decel="50000">
                                          <p:stCondLst>
                                            <p:cond delay="669"/>
                                          </p:stCondLst>
                                        </p:cTn>
                                        <p:tgtEl>
                                          <p:spTgt spid="30"/>
                                        </p:tgtEl>
                                      </p:cBhvr>
                                      <p:to x="100000" y="100000"/>
                                    </p:animScale>
                                    <p:animScale>
                                      <p:cBhvr>
                                        <p:cTn id="115" dur="13">
                                          <p:stCondLst>
                                            <p:cond delay="821"/>
                                          </p:stCondLst>
                                        </p:cTn>
                                        <p:tgtEl>
                                          <p:spTgt spid="30"/>
                                        </p:tgtEl>
                                      </p:cBhvr>
                                      <p:to x="100000" y="90000"/>
                                    </p:animScale>
                                    <p:animScale>
                                      <p:cBhvr>
                                        <p:cTn id="116" dur="83" decel="50000">
                                          <p:stCondLst>
                                            <p:cond delay="834"/>
                                          </p:stCondLst>
                                        </p:cTn>
                                        <p:tgtEl>
                                          <p:spTgt spid="30"/>
                                        </p:tgtEl>
                                      </p:cBhvr>
                                      <p:to x="100000" y="100000"/>
                                    </p:animScale>
                                    <p:animScale>
                                      <p:cBhvr>
                                        <p:cTn id="117" dur="13">
                                          <p:stCondLst>
                                            <p:cond delay="904"/>
                                          </p:stCondLst>
                                        </p:cTn>
                                        <p:tgtEl>
                                          <p:spTgt spid="30"/>
                                        </p:tgtEl>
                                      </p:cBhvr>
                                      <p:to x="100000" y="95000"/>
                                    </p:animScale>
                                    <p:animScale>
                                      <p:cBhvr>
                                        <p:cTn id="118" dur="83" decel="50000">
                                          <p:stCondLst>
                                            <p:cond delay="917"/>
                                          </p:stCondLst>
                                        </p:cTn>
                                        <p:tgtEl>
                                          <p:spTgt spid="3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down)">
                                      <p:cBhvr>
                                        <p:cTn id="121" dur="290">
                                          <p:stCondLst>
                                            <p:cond delay="0"/>
                                          </p:stCondLst>
                                        </p:cTn>
                                        <p:tgtEl>
                                          <p:spTgt spid="25"/>
                                        </p:tgtEl>
                                      </p:cBhvr>
                                    </p:animEffect>
                                    <p:anim calcmode="lin" valueType="num">
                                      <p:cBhvr>
                                        <p:cTn id="122"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3"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24"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25"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26"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27" dur="13">
                                          <p:stCondLst>
                                            <p:cond delay="325"/>
                                          </p:stCondLst>
                                        </p:cTn>
                                        <p:tgtEl>
                                          <p:spTgt spid="25"/>
                                        </p:tgtEl>
                                      </p:cBhvr>
                                      <p:to x="100000" y="60000"/>
                                    </p:animScale>
                                    <p:animScale>
                                      <p:cBhvr>
                                        <p:cTn id="128" dur="83" decel="50000">
                                          <p:stCondLst>
                                            <p:cond delay="338"/>
                                          </p:stCondLst>
                                        </p:cTn>
                                        <p:tgtEl>
                                          <p:spTgt spid="25"/>
                                        </p:tgtEl>
                                      </p:cBhvr>
                                      <p:to x="100000" y="100000"/>
                                    </p:animScale>
                                    <p:animScale>
                                      <p:cBhvr>
                                        <p:cTn id="129" dur="13">
                                          <p:stCondLst>
                                            <p:cond delay="656"/>
                                          </p:stCondLst>
                                        </p:cTn>
                                        <p:tgtEl>
                                          <p:spTgt spid="25"/>
                                        </p:tgtEl>
                                      </p:cBhvr>
                                      <p:to x="100000" y="80000"/>
                                    </p:animScale>
                                    <p:animScale>
                                      <p:cBhvr>
                                        <p:cTn id="130" dur="83" decel="50000">
                                          <p:stCondLst>
                                            <p:cond delay="669"/>
                                          </p:stCondLst>
                                        </p:cTn>
                                        <p:tgtEl>
                                          <p:spTgt spid="25"/>
                                        </p:tgtEl>
                                      </p:cBhvr>
                                      <p:to x="100000" y="100000"/>
                                    </p:animScale>
                                    <p:animScale>
                                      <p:cBhvr>
                                        <p:cTn id="131" dur="13">
                                          <p:stCondLst>
                                            <p:cond delay="821"/>
                                          </p:stCondLst>
                                        </p:cTn>
                                        <p:tgtEl>
                                          <p:spTgt spid="25"/>
                                        </p:tgtEl>
                                      </p:cBhvr>
                                      <p:to x="100000" y="90000"/>
                                    </p:animScale>
                                    <p:animScale>
                                      <p:cBhvr>
                                        <p:cTn id="132" dur="83" decel="50000">
                                          <p:stCondLst>
                                            <p:cond delay="834"/>
                                          </p:stCondLst>
                                        </p:cTn>
                                        <p:tgtEl>
                                          <p:spTgt spid="25"/>
                                        </p:tgtEl>
                                      </p:cBhvr>
                                      <p:to x="100000" y="100000"/>
                                    </p:animScale>
                                    <p:animScale>
                                      <p:cBhvr>
                                        <p:cTn id="133" dur="13">
                                          <p:stCondLst>
                                            <p:cond delay="904"/>
                                          </p:stCondLst>
                                        </p:cTn>
                                        <p:tgtEl>
                                          <p:spTgt spid="25"/>
                                        </p:tgtEl>
                                      </p:cBhvr>
                                      <p:to x="100000" y="95000"/>
                                    </p:animScale>
                                    <p:animScale>
                                      <p:cBhvr>
                                        <p:cTn id="134" dur="83" decel="50000">
                                          <p:stCondLst>
                                            <p:cond delay="917"/>
                                          </p:stCondLst>
                                        </p:cTn>
                                        <p:tgtEl>
                                          <p:spTgt spid="25"/>
                                        </p:tgtEl>
                                      </p:cBhvr>
                                      <p:to x="100000" y="100000"/>
                                    </p:animScale>
                                  </p:childTnLst>
                                </p:cTn>
                              </p:par>
                            </p:childTnLst>
                          </p:cTn>
                        </p:par>
                        <p:par>
                          <p:cTn id="135" fill="hold">
                            <p:stCondLst>
                              <p:cond delay="2750"/>
                            </p:stCondLst>
                            <p:childTnLst>
                              <p:par>
                                <p:cTn id="136" presetID="12" presetClass="entr" presetSubtype="8" fill="hold" grpId="0" nodeType="afterEffect">
                                  <p:stCondLst>
                                    <p:cond delay="0"/>
                                  </p:stCondLst>
                                  <p:childTnLst>
                                    <p:set>
                                      <p:cBhvr>
                                        <p:cTn id="137" dur="1" fill="hold">
                                          <p:stCondLst>
                                            <p:cond delay="0"/>
                                          </p:stCondLst>
                                        </p:cTn>
                                        <p:tgtEl>
                                          <p:spTgt spid="7"/>
                                        </p:tgtEl>
                                        <p:attrNameLst>
                                          <p:attrName>style.visibility</p:attrName>
                                        </p:attrNameLst>
                                      </p:cBhvr>
                                      <p:to>
                                        <p:strVal val="visible"/>
                                      </p:to>
                                    </p:set>
                                    <p:anim calcmode="lin" valueType="num">
                                      <p:cBhvr additive="base">
                                        <p:cTn id="138" dur="750"/>
                                        <p:tgtEl>
                                          <p:spTgt spid="7"/>
                                        </p:tgtEl>
                                        <p:attrNameLst>
                                          <p:attrName>ppt_x</p:attrName>
                                        </p:attrNameLst>
                                      </p:cBhvr>
                                      <p:tavLst>
                                        <p:tav tm="0">
                                          <p:val>
                                            <p:strVal val="#ppt_x-#ppt_w*1.125000"/>
                                          </p:val>
                                        </p:tav>
                                        <p:tav tm="100000">
                                          <p:val>
                                            <p:strVal val="#ppt_x"/>
                                          </p:val>
                                        </p:tav>
                                      </p:tavLst>
                                    </p:anim>
                                    <p:animEffect transition="in" filter="wipe(right)">
                                      <p:cBhvr>
                                        <p:cTn id="139" dur="750"/>
                                        <p:tgtEl>
                                          <p:spTgt spid="7"/>
                                        </p:tgtEl>
                                      </p:cBhvr>
                                    </p:animEffect>
                                  </p:childTnLst>
                                </p:cTn>
                              </p:par>
                            </p:childTnLst>
                          </p:cTn>
                        </p:par>
                        <p:par>
                          <p:cTn id="140" fill="hold">
                            <p:stCondLst>
                              <p:cond delay="3500"/>
                            </p:stCondLst>
                            <p:childTnLst>
                              <p:par>
                                <p:cTn id="141" presetID="2" presetClass="entr" presetSubtype="2" fill="hold" grpId="0" nodeType="afterEffect">
                                  <p:stCondLst>
                                    <p:cond delay="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750" fill="hold"/>
                                        <p:tgtEl>
                                          <p:spTgt spid="16"/>
                                        </p:tgtEl>
                                        <p:attrNameLst>
                                          <p:attrName>ppt_x</p:attrName>
                                        </p:attrNameLst>
                                      </p:cBhvr>
                                      <p:tavLst>
                                        <p:tav tm="0">
                                          <p:val>
                                            <p:strVal val="1+#ppt_w/2"/>
                                          </p:val>
                                        </p:tav>
                                        <p:tav tm="100000">
                                          <p:val>
                                            <p:strVal val="#ppt_x"/>
                                          </p:val>
                                        </p:tav>
                                      </p:tavLst>
                                    </p:anim>
                                    <p:anim calcmode="lin" valueType="num">
                                      <p:cBhvr additive="base">
                                        <p:cTn id="144" dur="750" fill="hold"/>
                                        <p:tgtEl>
                                          <p:spTgt spid="16"/>
                                        </p:tgtEl>
                                        <p:attrNameLst>
                                          <p:attrName>ppt_y</p:attrName>
                                        </p:attrNameLst>
                                      </p:cBhvr>
                                      <p:tavLst>
                                        <p:tav tm="0">
                                          <p:val>
                                            <p:strVal val="#ppt_y"/>
                                          </p:val>
                                        </p:tav>
                                        <p:tav tm="100000">
                                          <p:val>
                                            <p:strVal val="#ppt_y"/>
                                          </p:val>
                                        </p:tav>
                                      </p:tavLst>
                                    </p:anim>
                                  </p:childTnLst>
                                </p:cTn>
                              </p:par>
                            </p:childTnLst>
                          </p:cTn>
                        </p:par>
                        <p:par>
                          <p:cTn id="145" fill="hold">
                            <p:stCondLst>
                              <p:cond delay="4250"/>
                            </p:stCondLst>
                            <p:childTnLst>
                              <p:par>
                                <p:cTn id="146" presetID="12" presetClass="entr" presetSubtype="1" fill="hold" grpId="0" nodeType="afterEffect">
                                  <p:stCondLst>
                                    <p:cond delay="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p:tgtEl>
                                          <p:spTgt spid="20"/>
                                        </p:tgtEl>
                                        <p:attrNameLst>
                                          <p:attrName>ppt_y</p:attrName>
                                        </p:attrNameLst>
                                      </p:cBhvr>
                                      <p:tavLst>
                                        <p:tav tm="0">
                                          <p:val>
                                            <p:strVal val="#ppt_y-#ppt_h*1.125000"/>
                                          </p:val>
                                        </p:tav>
                                        <p:tav tm="100000">
                                          <p:val>
                                            <p:strVal val="#ppt_y"/>
                                          </p:val>
                                        </p:tav>
                                      </p:tavLst>
                                    </p:anim>
                                    <p:animEffect transition="in" filter="wipe(down)">
                                      <p:cBhvr>
                                        <p:cTn id="149" dur="750"/>
                                        <p:tgtEl>
                                          <p:spTgt spid="20"/>
                                        </p:tgtEl>
                                      </p:cBhvr>
                                    </p:animEffect>
                                  </p:childTnLst>
                                </p:cTn>
                              </p:par>
                            </p:childTnLst>
                          </p:cTn>
                        </p:par>
                        <p:par>
                          <p:cTn id="150" fill="hold">
                            <p:stCondLst>
                              <p:cond delay="5000"/>
                            </p:stCondLst>
                            <p:childTnLst>
                              <p:par>
                                <p:cTn id="151" presetID="49" presetClass="entr" presetSubtype="0" decel="100000" fill="hold" nodeType="afterEffect">
                                  <p:stCondLst>
                                    <p:cond delay="0"/>
                                  </p:stCondLst>
                                  <p:childTnLst>
                                    <p:set>
                                      <p:cBhvr>
                                        <p:cTn id="152" dur="1" fill="hold">
                                          <p:stCondLst>
                                            <p:cond delay="0"/>
                                          </p:stCondLst>
                                        </p:cTn>
                                        <p:tgtEl>
                                          <p:spTgt spid="3"/>
                                        </p:tgtEl>
                                        <p:attrNameLst>
                                          <p:attrName>style.visibility</p:attrName>
                                        </p:attrNameLst>
                                      </p:cBhvr>
                                      <p:to>
                                        <p:strVal val="visible"/>
                                      </p:to>
                                    </p:set>
                                    <p:anim calcmode="lin" valueType="num">
                                      <p:cBhvr>
                                        <p:cTn id="153" dur="750" fill="hold"/>
                                        <p:tgtEl>
                                          <p:spTgt spid="3"/>
                                        </p:tgtEl>
                                        <p:attrNameLst>
                                          <p:attrName>ppt_w</p:attrName>
                                        </p:attrNameLst>
                                      </p:cBhvr>
                                      <p:tavLst>
                                        <p:tav tm="0">
                                          <p:val>
                                            <p:fltVal val="0"/>
                                          </p:val>
                                        </p:tav>
                                        <p:tav tm="100000">
                                          <p:val>
                                            <p:strVal val="#ppt_w"/>
                                          </p:val>
                                        </p:tav>
                                      </p:tavLst>
                                    </p:anim>
                                    <p:anim calcmode="lin" valueType="num">
                                      <p:cBhvr>
                                        <p:cTn id="154" dur="750" fill="hold"/>
                                        <p:tgtEl>
                                          <p:spTgt spid="3"/>
                                        </p:tgtEl>
                                        <p:attrNameLst>
                                          <p:attrName>ppt_h</p:attrName>
                                        </p:attrNameLst>
                                      </p:cBhvr>
                                      <p:tavLst>
                                        <p:tav tm="0">
                                          <p:val>
                                            <p:fltVal val="0"/>
                                          </p:val>
                                        </p:tav>
                                        <p:tav tm="100000">
                                          <p:val>
                                            <p:strVal val="#ppt_h"/>
                                          </p:val>
                                        </p:tav>
                                      </p:tavLst>
                                    </p:anim>
                                    <p:anim calcmode="lin" valueType="num">
                                      <p:cBhvr>
                                        <p:cTn id="155" dur="750" fill="hold"/>
                                        <p:tgtEl>
                                          <p:spTgt spid="3"/>
                                        </p:tgtEl>
                                        <p:attrNameLst>
                                          <p:attrName>style.rotation</p:attrName>
                                        </p:attrNameLst>
                                      </p:cBhvr>
                                      <p:tavLst>
                                        <p:tav tm="0">
                                          <p:val>
                                            <p:fltVal val="360"/>
                                          </p:val>
                                        </p:tav>
                                        <p:tav tm="100000">
                                          <p:val>
                                            <p:fltVal val="0"/>
                                          </p:val>
                                        </p:tav>
                                      </p:tavLst>
                                    </p:anim>
                                    <p:animEffect transition="in" filter="fade">
                                      <p:cBhvr>
                                        <p:cTn id="15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p:bldP spid="20"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10406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Advantage</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7" name="TextBox 6">
            <a:extLst>
              <a:ext uri="{FF2B5EF4-FFF2-40B4-BE49-F238E27FC236}">
                <a16:creationId xmlns:a16="http://schemas.microsoft.com/office/drawing/2014/main" id="{A4784EFD-7A95-124D-861A-948BD693425E}"/>
              </a:ext>
            </a:extLst>
          </p:cNvPr>
          <p:cNvSpPr txBox="1"/>
          <p:nvPr/>
        </p:nvSpPr>
        <p:spPr>
          <a:xfrm>
            <a:off x="847047" y="730738"/>
            <a:ext cx="7271235" cy="39360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NIO focuses on personalized </a:t>
            </a:r>
            <a:r>
              <a:rPr lang="en-US" altLang="zh-CN" sz="1200" dirty="0">
                <a:latin typeface="Arial" panose="020B0604020202020204" pitchFamily="34" charset="0"/>
                <a:cs typeface="Arial" panose="020B0604020202020204" pitchFamily="34" charset="0"/>
              </a:rPr>
              <a:t>ownership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experience</a:t>
            </a:r>
            <a:r>
              <a:rPr lang="en-US" sz="1200" dirty="0">
                <a:latin typeface="Arial" panose="020B0604020202020204" pitchFamily="34" charset="0"/>
                <a:cs typeface="Arial" panose="020B0604020202020204" pitchFamily="34" charset="0"/>
              </a:rPr>
              <a:t> and </a:t>
            </a:r>
            <a:r>
              <a:rPr lang="en-US" altLang="zh-CN" sz="1200" dirty="0">
                <a:latin typeface="Arial" panose="020B0604020202020204" pitchFamily="34" charset="0"/>
                <a:cs typeface="Arial" panose="020B0604020202020204" pitchFamily="34" charset="0"/>
              </a:rPr>
              <a:t>devotes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build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whole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community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around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each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product. </a:t>
            </a:r>
            <a:r>
              <a:rPr lang="en-US" sz="1200" dirty="0">
                <a:latin typeface="Arial" panose="020B0604020202020204" pitchFamily="34" charset="0"/>
                <a:cs typeface="Arial" panose="020B0604020202020204" pitchFamily="34" charset="0"/>
              </a:rPr>
              <a:t>NIO offers specialized services, such as mobile power supply via charging truck</a:t>
            </a:r>
            <a:r>
              <a:rPr lang="en-US" altLang="zh-CN" sz="1200" dirty="0">
                <a:latin typeface="Arial" panose="020B0604020202020204" pitchFamily="34" charset="0"/>
                <a:cs typeface="Arial" panose="020B0604020202020204" pitchFamily="34" charset="0"/>
              </a:rPr>
              <a:t>s,</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that </a:t>
            </a:r>
            <a:r>
              <a:rPr lang="en-US" altLang="zh-CN" sz="1200" dirty="0">
                <a:latin typeface="Arial" panose="020B0604020202020204" pitchFamily="34" charset="0"/>
                <a:cs typeface="Arial" panose="020B0604020202020204" pitchFamily="34" charset="0"/>
              </a:rPr>
              <a:t>take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years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loads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capital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deploy, an advantage that </a:t>
            </a:r>
            <a:r>
              <a:rPr lang="en-US" sz="1200" dirty="0">
                <a:latin typeface="Arial" panose="020B0604020202020204" pitchFamily="34" charset="0"/>
                <a:cs typeface="Arial" panose="020B0604020202020204" pitchFamily="34" charset="0"/>
              </a:rPr>
              <a:t>other companies cannot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overtake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run</a:t>
            </a:r>
            <a:r>
              <a:rPr lang="en-US" sz="12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Starting from May 2020, authorities in China </a:t>
            </a:r>
            <a:r>
              <a:rPr lang="en-US" altLang="zh-CN" sz="1200" dirty="0">
                <a:latin typeface="Arial" panose="020B0604020202020204" pitchFamily="34" charset="0"/>
                <a:cs typeface="Arial" panose="020B0604020202020204" pitchFamily="34" charset="0"/>
              </a:rPr>
              <a:t>published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restriction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EVs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eligible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national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local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subsidies,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but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battery-swappable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vehicles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exempted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from</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restriction.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until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August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EV</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brand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China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offers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battery-swappable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vehicle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models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Chinese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market.</a:t>
            </a:r>
            <a:r>
              <a:rPr lang="en-US" altLang="zh-CN" sz="1200" baseline="30000" dirty="0">
                <a:latin typeface="Arial" panose="020B0604020202020204" pitchFamily="34" charset="0"/>
                <a:cs typeface="Arial" panose="020B0604020202020204" pitchFamily="34" charset="0"/>
              </a:rPr>
              <a:t>1</a:t>
            </a:r>
          </a:p>
          <a:p>
            <a:pPr marL="285750" indent="-2857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completed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over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500,000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battery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swaps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vehicles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established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itself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first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EV</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company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bring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battery-swapping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practice,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achievement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none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competitors,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including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industry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leader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Tesla,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make.</a:t>
            </a:r>
          </a:p>
          <a:p>
            <a:pPr marL="285750" indent="-2857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April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reached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agreement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group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investors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state-owned</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Hefei City Construction and Investment Holding (Group) Co., Ltd</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strategic</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alliance with state enterprises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helped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new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headquarter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Hefei</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secure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cash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short-term operation.</a:t>
            </a:r>
            <a:r>
              <a:rPr lang="en-US" altLang="zh-CN" sz="1200" baseline="300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192B0C1-6F18-D544-A38A-DBCA6BCE3045}"/>
              </a:ext>
            </a:extLst>
          </p:cNvPr>
          <p:cNvSpPr txBox="1"/>
          <p:nvPr/>
        </p:nvSpPr>
        <p:spPr>
          <a:xfrm>
            <a:off x="-1" y="4875335"/>
            <a:ext cx="6623437" cy="318036"/>
          </a:xfrm>
          <a:prstGeom prst="rect">
            <a:avLst/>
          </a:prstGeom>
          <a:noFill/>
        </p:spPr>
        <p:txBody>
          <a:bodyPr wrap="square" rtlCol="0">
            <a:spAutoFit/>
          </a:bodyPr>
          <a:lstStyle/>
          <a:p>
            <a:r>
              <a:rPr lang="en-US" sz="1100" baseline="30000" dirty="0">
                <a:latin typeface="Arial" panose="020B0604020202020204" pitchFamily="34" charset="0"/>
                <a:cs typeface="Arial" panose="020B0604020202020204" pitchFamily="34" charset="0"/>
              </a:rPr>
              <a:t>1</a:t>
            </a:r>
            <a:r>
              <a:rPr lang="zh-CN" altLang="en-US" sz="1100" baseline="30000" dirty="0">
                <a:latin typeface="Arial" panose="020B0604020202020204" pitchFamily="34" charset="0"/>
                <a:cs typeface="Arial" panose="020B0604020202020204" pitchFamily="34" charset="0"/>
              </a:rPr>
              <a:t> </a:t>
            </a:r>
            <a:r>
              <a:rPr lang="en-US" altLang="zh-CN" sz="1100" baseline="30000" dirty="0">
                <a:latin typeface="Arial" panose="020B0604020202020204" pitchFamily="34" charset="0"/>
                <a:cs typeface="Arial" panose="020B0604020202020204" pitchFamily="34" charset="0"/>
                <a:hlinkClick r:id="rId3"/>
              </a:rPr>
              <a:t>https://www.sohu.com/a/396710792_354973</a:t>
            </a:r>
            <a:endParaRPr lang="en-US" altLang="zh-CN" sz="1100" baseline="30000" dirty="0">
              <a:latin typeface="Arial" panose="020B0604020202020204" pitchFamily="34" charset="0"/>
              <a:cs typeface="Arial" panose="020B0604020202020204" pitchFamily="34" charset="0"/>
            </a:endParaRPr>
          </a:p>
          <a:p>
            <a:r>
              <a:rPr lang="en-US" altLang="zh-CN" sz="1100" baseline="30000" dirty="0">
                <a:latin typeface="Arial" panose="020B0604020202020204" pitchFamily="34" charset="0"/>
                <a:cs typeface="Arial" panose="020B0604020202020204" pitchFamily="34" charset="0"/>
              </a:rPr>
              <a:t>2</a:t>
            </a:r>
            <a:r>
              <a:rPr lang="zh-CN" altLang="en-US" sz="1100" baseline="30000" dirty="0">
                <a:latin typeface="Arial" panose="020B0604020202020204" pitchFamily="34" charset="0"/>
                <a:cs typeface="Arial" panose="020B0604020202020204" pitchFamily="34" charset="0"/>
              </a:rPr>
              <a:t> </a:t>
            </a:r>
            <a:r>
              <a:rPr lang="en-US" altLang="zh-CN" sz="1100" baseline="30000" dirty="0">
                <a:latin typeface="Arial" panose="020B0604020202020204" pitchFamily="34" charset="0"/>
                <a:cs typeface="Arial" panose="020B0604020202020204" pitchFamily="34" charset="0"/>
                <a:hlinkClick r:id="rId4"/>
              </a:rPr>
              <a:t>https://www.nio.com/news/nio-enters-definitive-agreements-establishing-nio-chinas-headquarters-hefei</a:t>
            </a:r>
            <a:endParaRPr lang="en-US" altLang="zh-CN" sz="11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09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5341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Risk</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11" name="TextBox 10">
            <a:extLst>
              <a:ext uri="{FF2B5EF4-FFF2-40B4-BE49-F238E27FC236}">
                <a16:creationId xmlns:a16="http://schemas.microsoft.com/office/drawing/2014/main" id="{87215630-6D73-914D-9B8F-FC7A97ADD32D}"/>
              </a:ext>
            </a:extLst>
          </p:cNvPr>
          <p:cNvSpPr txBox="1"/>
          <p:nvPr/>
        </p:nvSpPr>
        <p:spPr>
          <a:xfrm>
            <a:off x="847047" y="916934"/>
            <a:ext cx="7271235" cy="33820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Tesla’s entry into China and its production plan in Shanghai, NIO now faces pressure from not only local rivals but also the oversea industry giant. Tesla has a much larger manufacture scale (annual production of 150,000 units vs. NIO’s monthly production capacity of around 5,000).</a:t>
            </a:r>
          </a:p>
          <a:p>
            <a:pPr marL="285750" indent="-2857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As a common pattern in the industry, NIO has been burning cash (between $300 million and $400 million per quarter) at the current state of business and has not seen a stable profit yet. The existing bonds that mature at the end of 2020 also suggest the financial distress that NIO is about to face in the near future.</a:t>
            </a:r>
            <a:r>
              <a:rPr lang="en-US" sz="1200" baseline="30000" dirty="0">
                <a:latin typeface="Arial" panose="020B0604020202020204" pitchFamily="34" charset="0"/>
                <a:cs typeface="Arial" panose="020B0604020202020204" pitchFamily="34" charset="0"/>
              </a:rPr>
              <a:t>1</a:t>
            </a:r>
          </a:p>
          <a:p>
            <a:pPr marL="285750" indent="-2857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outbreak of COVID-19 interrupted the </a:t>
            </a:r>
            <a:r>
              <a:rPr lang="en-US" altLang="zh-CN" sz="1200" dirty="0">
                <a:latin typeface="Arial" panose="020B0604020202020204" pitchFamily="34" charset="0"/>
                <a:cs typeface="Arial" panose="020B0604020202020204" pitchFamily="34" charset="0"/>
              </a:rPr>
              <a:t>uptrend</a:t>
            </a:r>
            <a:r>
              <a:rPr lang="en-US" sz="1200" dirty="0">
                <a:latin typeface="Arial" panose="020B0604020202020204" pitchFamily="34" charset="0"/>
                <a:cs typeface="Arial" panose="020B0604020202020204" pitchFamily="34" charset="0"/>
              </a:rPr>
              <a:t> sale pattern that NIO was achieving. The recover</a:t>
            </a:r>
            <a:r>
              <a:rPr lang="en-US" altLang="zh-CN" sz="1200" dirty="0">
                <a:latin typeface="Arial" panose="020B0604020202020204" pitchFamily="34" charset="0"/>
                <a:cs typeface="Arial" panose="020B0604020202020204" pitchFamily="34" charset="0"/>
              </a:rPr>
              <a:t>y</a:t>
            </a:r>
            <a:r>
              <a:rPr lang="en-US" sz="1200" dirty="0">
                <a:latin typeface="Arial" panose="020B0604020202020204" pitchFamily="34" charset="0"/>
                <a:cs typeface="Arial" panose="020B0604020202020204" pitchFamily="34" charset="0"/>
              </a:rPr>
              <a:t> of the market </a:t>
            </a:r>
            <a:r>
              <a:rPr lang="en-US" altLang="zh-CN" sz="1200" dirty="0">
                <a:latin typeface="Arial" panose="020B0604020202020204" pitchFamily="34" charset="0"/>
                <a:cs typeface="Arial" panose="020B0604020202020204" pitchFamily="34" charset="0"/>
              </a:rPr>
              <a:t>requires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come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response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measures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adjust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strategy.</a:t>
            </a:r>
          </a:p>
          <a:p>
            <a:pPr marL="285750" indent="-2857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worsening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relationship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between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China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poses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potential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obstacles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current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developing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plans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California.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Risks 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macro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level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also exist for NIO’s stock as it is listed on the U.S. market and a trade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friction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between the two countries would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potentially harm its stock price.</a:t>
            </a:r>
            <a:endParaRPr lang="en-US"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E27D201-0C96-4343-9093-D4B338C73B37}"/>
              </a:ext>
            </a:extLst>
          </p:cNvPr>
          <p:cNvSpPr txBox="1"/>
          <p:nvPr/>
        </p:nvSpPr>
        <p:spPr>
          <a:xfrm>
            <a:off x="0" y="4938316"/>
            <a:ext cx="6623437" cy="205184"/>
          </a:xfrm>
          <a:prstGeom prst="rect">
            <a:avLst/>
          </a:prstGeom>
          <a:noFill/>
        </p:spPr>
        <p:txBody>
          <a:bodyPr wrap="square" rtlCol="0">
            <a:spAutoFit/>
          </a:bodyPr>
          <a:lstStyle/>
          <a:p>
            <a:r>
              <a:rPr lang="en-US" sz="1100" baseline="30000" dirty="0">
                <a:latin typeface="Arial" panose="020B0604020202020204" pitchFamily="34" charset="0"/>
                <a:cs typeface="Arial" panose="020B0604020202020204" pitchFamily="34" charset="0"/>
              </a:rPr>
              <a:t>1</a:t>
            </a:r>
            <a:r>
              <a:rPr lang="zh-CN" altLang="en-US" sz="1100" baseline="30000" dirty="0">
                <a:latin typeface="Arial" panose="020B0604020202020204" pitchFamily="34" charset="0"/>
                <a:cs typeface="Arial" panose="020B0604020202020204" pitchFamily="34" charset="0"/>
              </a:rPr>
              <a:t> </a:t>
            </a:r>
            <a:r>
              <a:rPr lang="en-US" altLang="zh-CN" sz="1100" baseline="30000" dirty="0">
                <a:latin typeface="Arial" panose="020B0604020202020204" pitchFamily="34" charset="0"/>
                <a:cs typeface="Arial" panose="020B0604020202020204" pitchFamily="34" charset="0"/>
                <a:hlinkClick r:id="rId3"/>
              </a:rPr>
              <a:t>https://investorplace.com/2020/03/significant-risk-remains-nio-stock/</a:t>
            </a:r>
            <a:endParaRPr lang="en-US" altLang="zh-CN" sz="11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153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5" name="Picture 24">
            <a:extLst>
              <a:ext uri="{FF2B5EF4-FFF2-40B4-BE49-F238E27FC236}">
                <a16:creationId xmlns:a16="http://schemas.microsoft.com/office/drawing/2014/main" id="{4D93B1B5-9764-AA46-93A3-BD102F154A4F}"/>
              </a:ext>
            </a:extLst>
          </p:cNvPr>
          <p:cNvPicPr>
            <a:picLocks noChangeAspect="1"/>
          </p:cNvPicPr>
          <p:nvPr/>
        </p:nvPicPr>
        <p:blipFill>
          <a:blip r:embed="rId3"/>
          <a:stretch>
            <a:fillRect/>
          </a:stretch>
        </p:blipFill>
        <p:spPr>
          <a:xfrm>
            <a:off x="1342914" y="684593"/>
            <a:ext cx="6395802" cy="2951403"/>
          </a:xfrm>
          <a:prstGeom prst="rect">
            <a:avLst/>
          </a:prstGeom>
        </p:spPr>
      </p:pic>
      <p:sp>
        <p:nvSpPr>
          <p:cNvPr id="29" name="TextBox 28">
            <a:extLst>
              <a:ext uri="{FF2B5EF4-FFF2-40B4-BE49-F238E27FC236}">
                <a16:creationId xmlns:a16="http://schemas.microsoft.com/office/drawing/2014/main" id="{7B85EA31-8E08-874B-95AD-88254CB87DBC}"/>
              </a:ext>
            </a:extLst>
          </p:cNvPr>
          <p:cNvSpPr txBox="1"/>
          <p:nvPr/>
        </p:nvSpPr>
        <p:spPr>
          <a:xfrm>
            <a:off x="617156" y="3706807"/>
            <a:ext cx="7847317" cy="1200713"/>
          </a:xfrm>
          <a:prstGeom prst="rect">
            <a:avLst/>
          </a:prstGeom>
          <a:noFill/>
        </p:spPr>
        <p:txBody>
          <a:bodyPr wrap="square" rtlCol="0">
            <a:spAutoFit/>
          </a:bodyPr>
          <a:lstStyle/>
          <a:p>
            <a:pPr>
              <a:lnSpc>
                <a:spcPct val="150000"/>
              </a:lnSpc>
            </a:pPr>
            <a:r>
              <a:rPr lang="en-US" altLang="zh-CN" dirty="0"/>
              <a:t>	</a:t>
            </a:r>
            <a:r>
              <a:rPr lang="en-US" altLang="zh-CN" sz="1200" dirty="0">
                <a:latin typeface="Arial" panose="020B0604020202020204" pitchFamily="34" charset="0"/>
                <a:cs typeface="Arial" panose="020B0604020202020204" pitchFamily="34" charset="0"/>
              </a:rPr>
              <a:t>Even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though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not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earn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constant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profit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recent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years,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 is showing the sign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turnaround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profitability.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ince 2019, NIO has been able to steadily grow its revenue </a:t>
            </a:r>
            <a:r>
              <a:rPr lang="en-US" altLang="zh-CN" sz="1200" dirty="0">
                <a:latin typeface="Arial" panose="020B0604020202020204" pitchFamily="34" charset="0"/>
                <a:cs typeface="Arial" panose="020B0604020202020204" pitchFamily="34" charset="0"/>
              </a:rPr>
              <a:t>while</a:t>
            </a:r>
            <a:r>
              <a:rPr lang="en-US" sz="1200" dirty="0">
                <a:latin typeface="Arial" panose="020B0604020202020204" pitchFamily="34" charset="0"/>
                <a:cs typeface="Arial" panose="020B0604020202020204" pitchFamily="34" charset="0"/>
              </a:rPr>
              <a:t> spending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capitals</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on infrastructures of its power network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other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services</a:t>
            </a:r>
            <a:r>
              <a:rPr 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strong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month-over-month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growth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deliveries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Q2</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July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forebodes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better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financial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performance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Q2</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 Q3</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endParaRPr lang="en-US" dirty="0">
              <a:latin typeface="Arial" panose="020B0604020202020204" pitchFamily="34" charset="0"/>
              <a:cs typeface="Arial" panose="020B0604020202020204" pitchFamily="34" charset="0"/>
            </a:endParaRPr>
          </a:p>
        </p:txBody>
      </p:sp>
      <p:sp>
        <p:nvSpPr>
          <p:cNvPr id="31" name="文本框 5">
            <a:extLst>
              <a:ext uri="{FF2B5EF4-FFF2-40B4-BE49-F238E27FC236}">
                <a16:creationId xmlns:a16="http://schemas.microsoft.com/office/drawing/2014/main" id="{F802D758-4FBC-1D41-8195-5682B0E86E39}"/>
              </a:ext>
            </a:extLst>
          </p:cNvPr>
          <p:cNvSpPr txBox="1">
            <a:spLocks noChangeArrowheads="1"/>
          </p:cNvSpPr>
          <p:nvPr/>
        </p:nvSpPr>
        <p:spPr bwMode="auto">
          <a:xfrm>
            <a:off x="934511" y="183664"/>
            <a:ext cx="1858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Revenue</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&amp;</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Cost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Tree>
    <p:extLst>
      <p:ext uri="{BB962C8B-B14F-4D97-AF65-F5344CB8AC3E}">
        <p14:creationId xmlns:p14="http://schemas.microsoft.com/office/powerpoint/2010/main" val="217967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Picture 8">
            <a:extLst>
              <a:ext uri="{FF2B5EF4-FFF2-40B4-BE49-F238E27FC236}">
                <a16:creationId xmlns:a16="http://schemas.microsoft.com/office/drawing/2014/main" id="{B643D836-63FE-AE41-A277-D4FC661E106B}"/>
              </a:ext>
            </a:extLst>
          </p:cNvPr>
          <p:cNvPicPr>
            <a:picLocks noChangeAspect="1"/>
          </p:cNvPicPr>
          <p:nvPr/>
        </p:nvPicPr>
        <p:blipFill>
          <a:blip r:embed="rId3"/>
          <a:stretch>
            <a:fillRect/>
          </a:stretch>
        </p:blipFill>
        <p:spPr>
          <a:xfrm>
            <a:off x="1092435" y="731781"/>
            <a:ext cx="6913786" cy="2784132"/>
          </a:xfrm>
          <a:prstGeom prst="rect">
            <a:avLst/>
          </a:prstGeom>
        </p:spPr>
      </p:pic>
      <p:sp>
        <p:nvSpPr>
          <p:cNvPr id="10" name="TextBox 9">
            <a:extLst>
              <a:ext uri="{FF2B5EF4-FFF2-40B4-BE49-F238E27FC236}">
                <a16:creationId xmlns:a16="http://schemas.microsoft.com/office/drawing/2014/main" id="{9440EC3C-79B8-414E-B9E5-287D7B70CB60}"/>
              </a:ext>
            </a:extLst>
          </p:cNvPr>
          <p:cNvSpPr txBox="1"/>
          <p:nvPr/>
        </p:nvSpPr>
        <p:spPr>
          <a:xfrm>
            <a:off x="691469" y="3579391"/>
            <a:ext cx="7715718" cy="646716"/>
          </a:xfrm>
          <a:prstGeom prst="rect">
            <a:avLst/>
          </a:prstGeom>
          <a:noFill/>
        </p:spPr>
        <p:txBody>
          <a:bodyPr wrap="square" rtlCol="0">
            <a:spAutoFit/>
          </a:bodyPr>
          <a:lstStyle/>
          <a:p>
            <a:pPr>
              <a:lnSpc>
                <a:spcPct val="150000"/>
              </a:lnSpc>
            </a:pPr>
            <a:r>
              <a:rPr lang="en-US" dirty="0"/>
              <a:t>	</a:t>
            </a:r>
            <a:r>
              <a:rPr lang="en-US" sz="1200" dirty="0"/>
              <a:t>The quarterly EBIT of NIO has shown a fluctuated but uptrend pattern since 2019. Even under the influence of COVID-19 NIO posted an improvement in EBIT in the first quarter of 2020.</a:t>
            </a:r>
            <a:endParaRPr lang="en-US" dirty="0"/>
          </a:p>
        </p:txBody>
      </p:sp>
      <p:sp>
        <p:nvSpPr>
          <p:cNvPr id="15" name="文本框 5">
            <a:extLst>
              <a:ext uri="{FF2B5EF4-FFF2-40B4-BE49-F238E27FC236}">
                <a16:creationId xmlns:a16="http://schemas.microsoft.com/office/drawing/2014/main" id="{BB4E4B74-4359-974C-9CED-604255453BDF}"/>
              </a:ext>
            </a:extLst>
          </p:cNvPr>
          <p:cNvSpPr txBox="1">
            <a:spLocks noChangeArrowheads="1"/>
          </p:cNvSpPr>
          <p:nvPr/>
        </p:nvSpPr>
        <p:spPr bwMode="auto">
          <a:xfrm>
            <a:off x="934511" y="183664"/>
            <a:ext cx="952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EBIT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Tree>
    <p:extLst>
      <p:ext uri="{BB962C8B-B14F-4D97-AF65-F5344CB8AC3E}">
        <p14:creationId xmlns:p14="http://schemas.microsoft.com/office/powerpoint/2010/main" val="226731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Picture 10">
            <a:extLst>
              <a:ext uri="{FF2B5EF4-FFF2-40B4-BE49-F238E27FC236}">
                <a16:creationId xmlns:a16="http://schemas.microsoft.com/office/drawing/2014/main" id="{E05CAB50-33B5-2E44-987A-8DAF3041C506}"/>
              </a:ext>
            </a:extLst>
          </p:cNvPr>
          <p:cNvPicPr>
            <a:picLocks noChangeAspect="1"/>
          </p:cNvPicPr>
          <p:nvPr/>
        </p:nvPicPr>
        <p:blipFill>
          <a:blip r:embed="rId3"/>
          <a:stretch>
            <a:fillRect/>
          </a:stretch>
        </p:blipFill>
        <p:spPr>
          <a:xfrm>
            <a:off x="1494179" y="674139"/>
            <a:ext cx="5976149" cy="2710611"/>
          </a:xfrm>
          <a:prstGeom prst="rect">
            <a:avLst/>
          </a:prstGeom>
        </p:spPr>
      </p:pic>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502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 &amp; Moving Average</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7" name="TextBox 6">
            <a:extLst>
              <a:ext uri="{FF2B5EF4-FFF2-40B4-BE49-F238E27FC236}">
                <a16:creationId xmlns:a16="http://schemas.microsoft.com/office/drawing/2014/main" id="{E32DC323-F4A4-8642-BEC3-84E21CC50D80}"/>
              </a:ext>
            </a:extLst>
          </p:cNvPr>
          <p:cNvSpPr txBox="1"/>
          <p:nvPr/>
        </p:nvSpPr>
        <p:spPr>
          <a:xfrm>
            <a:off x="934511" y="3435550"/>
            <a:ext cx="7095486" cy="1443087"/>
          </a:xfrm>
          <a:prstGeom prst="rect">
            <a:avLst/>
          </a:prstGeom>
          <a:noFill/>
        </p:spPr>
        <p:txBody>
          <a:bodyPr wrap="square" rtlCol="0">
            <a:spAutoFit/>
          </a:bodyPr>
          <a:lstStyle/>
          <a:p>
            <a:pPr>
              <a:lnSpc>
                <a:spcPct val="150000"/>
              </a:lnSpc>
            </a:pPr>
            <a:r>
              <a:rPr lang="en-US" altLang="zh-CN" sz="1200" dirty="0">
                <a:latin typeface="Arial" panose="020B0604020202020204" pitchFamily="34" charset="0"/>
                <a:cs typeface="Arial" panose="020B0604020202020204" pitchFamily="34" charset="0"/>
              </a:rPr>
              <a:t>	Due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unexpected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operating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loss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cash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during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2019,</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price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experienced a dip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near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$1.5</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around November 2019.</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However, the boom in deliveries in the last quarter helped pull the price back to near $5. Coming into 2020, NIO’s price dropped due to the global pandemic but since March the price surged all the way to a high of $15 due to growth in deliveries as well as agreement with Chinese state enterprises.</a:t>
            </a:r>
          </a:p>
        </p:txBody>
      </p:sp>
    </p:spTree>
    <p:extLst>
      <p:ext uri="{BB962C8B-B14F-4D97-AF65-F5344CB8AC3E}">
        <p14:creationId xmlns:p14="http://schemas.microsoft.com/office/powerpoint/2010/main" val="155579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5022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 &amp; Moving Average</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7" name="TextBox 6">
            <a:extLst>
              <a:ext uri="{FF2B5EF4-FFF2-40B4-BE49-F238E27FC236}">
                <a16:creationId xmlns:a16="http://schemas.microsoft.com/office/drawing/2014/main" id="{E32DC323-F4A4-8642-BEC3-84E21CC50D80}"/>
              </a:ext>
            </a:extLst>
          </p:cNvPr>
          <p:cNvSpPr txBox="1"/>
          <p:nvPr/>
        </p:nvSpPr>
        <p:spPr>
          <a:xfrm>
            <a:off x="649570" y="3626694"/>
            <a:ext cx="7538974" cy="889090"/>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NIO’s growth rate and its upward trend are reflected in the 50-day vs. 200-day Weighted Moving Average graph. The fact that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currently</a:t>
            </a:r>
            <a:r>
              <a:rPr lang="en-US" sz="1200" dirty="0">
                <a:latin typeface="Arial" panose="020B0604020202020204" pitchFamily="34" charset="0"/>
                <a:cs typeface="Arial" panose="020B0604020202020204" pitchFamily="34" charset="0"/>
              </a:rPr>
              <a:t> the short-term average is above the long-term average </a:t>
            </a:r>
            <a:r>
              <a:rPr lang="en-US" altLang="zh-CN" sz="1200" dirty="0">
                <a:latin typeface="Arial" panose="020B0604020202020204" pitchFamily="34" charset="0"/>
                <a:cs typeface="Arial" panose="020B0604020202020204" pitchFamily="34" charset="0"/>
              </a:rPr>
              <a:t>verifies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recent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enhancement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performance.</a:t>
            </a:r>
            <a:endParaRPr lang="en-US"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EE4CBC4-C6C7-1A43-B2F2-7CA0557CD6A1}"/>
              </a:ext>
            </a:extLst>
          </p:cNvPr>
          <p:cNvPicPr>
            <a:picLocks noChangeAspect="1"/>
          </p:cNvPicPr>
          <p:nvPr/>
        </p:nvPicPr>
        <p:blipFill>
          <a:blip r:embed="rId3"/>
          <a:stretch>
            <a:fillRect/>
          </a:stretch>
        </p:blipFill>
        <p:spPr>
          <a:xfrm>
            <a:off x="1423857" y="618410"/>
            <a:ext cx="6148800" cy="3008284"/>
          </a:xfrm>
          <a:prstGeom prst="rect">
            <a:avLst/>
          </a:prstGeom>
        </p:spPr>
      </p:pic>
    </p:spTree>
    <p:extLst>
      <p:ext uri="{BB962C8B-B14F-4D97-AF65-F5344CB8AC3E}">
        <p14:creationId xmlns:p14="http://schemas.microsoft.com/office/powerpoint/2010/main" val="20462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7E2949-E2AB-9144-9F5A-B6AA495AC754}"/>
              </a:ext>
            </a:extLst>
          </p:cNvPr>
          <p:cNvPicPr>
            <a:picLocks noChangeAspect="1"/>
          </p:cNvPicPr>
          <p:nvPr/>
        </p:nvPicPr>
        <p:blipFill>
          <a:blip r:embed="rId3"/>
          <a:stretch>
            <a:fillRect/>
          </a:stretch>
        </p:blipFill>
        <p:spPr>
          <a:xfrm>
            <a:off x="1862158" y="707455"/>
            <a:ext cx="5570757" cy="2520301"/>
          </a:xfrm>
          <a:prstGeom prst="rect">
            <a:avLst/>
          </a:prstGeom>
        </p:spPr>
      </p:pic>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TextBox 11">
            <a:extLst>
              <a:ext uri="{FF2B5EF4-FFF2-40B4-BE49-F238E27FC236}">
                <a16:creationId xmlns:a16="http://schemas.microsoft.com/office/drawing/2014/main" id="{D84F5850-2CFE-E948-B837-D038A6FF65CE}"/>
              </a:ext>
            </a:extLst>
          </p:cNvPr>
          <p:cNvSpPr txBox="1"/>
          <p:nvPr/>
        </p:nvSpPr>
        <p:spPr>
          <a:xfrm>
            <a:off x="326002" y="3237727"/>
            <a:ext cx="8643068" cy="1754711"/>
          </a:xfrm>
          <a:prstGeom prst="rect">
            <a:avLst/>
          </a:prstGeom>
          <a:noFill/>
        </p:spPr>
        <p:txBody>
          <a:bodyPr wrap="square" rtlCol="0">
            <a:spAutoFit/>
          </a:bodyPr>
          <a:lstStyle/>
          <a:p>
            <a:pPr>
              <a:lnSpc>
                <a:spcPct val="150000"/>
              </a:lnSpc>
            </a:pPr>
            <a:r>
              <a:rPr lang="en-US" dirty="0"/>
              <a:t>	</a:t>
            </a:r>
            <a:r>
              <a:rPr lang="en-US" sz="1200" dirty="0">
                <a:latin typeface="Arial" panose="020B0604020202020204" pitchFamily="34" charset="0"/>
                <a:cs typeface="Arial" panose="020B0604020202020204" pitchFamily="34" charset="0"/>
              </a:rPr>
              <a:t>Currently</a:t>
            </a:r>
            <a:r>
              <a:rPr lang="en-US" altLang="zh-CN"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the majority of NIO’s operation focuses itself on Chinese market</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which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been</a:t>
            </a:r>
            <a:r>
              <a:rPr lang="en-US" sz="1200" dirty="0">
                <a:latin typeface="Arial" panose="020B0604020202020204" pitchFamily="34" charset="0"/>
                <a:cs typeface="Arial" panose="020B0604020202020204" pitchFamily="34" charset="0"/>
              </a:rPr>
              <a:t>, earlier than most other economic</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entities,</a:t>
            </a:r>
            <a:r>
              <a:rPr lang="en-US" sz="1200" dirty="0">
                <a:latin typeface="Arial" panose="020B0604020202020204" pitchFamily="34" charset="0"/>
                <a:cs typeface="Arial" panose="020B0604020202020204" pitchFamily="34" charset="0"/>
              </a:rPr>
              <a:t> recovering from the impact of C</a:t>
            </a:r>
            <a:r>
              <a:rPr lang="en-US" altLang="zh-CN" sz="1200" dirty="0">
                <a:latin typeface="Arial" panose="020B0604020202020204" pitchFamily="34" charset="0"/>
                <a:cs typeface="Arial" panose="020B0604020202020204" pitchFamily="34" charset="0"/>
              </a:rPr>
              <a:t>OVID</a:t>
            </a:r>
            <a:r>
              <a:rPr lang="en-US" sz="1200" dirty="0">
                <a:latin typeface="Arial" panose="020B0604020202020204" pitchFamily="34" charset="0"/>
                <a:cs typeface="Arial" panose="020B0604020202020204" pitchFamily="34" charset="0"/>
              </a:rPr>
              <a:t>-19</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since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p>
          <a:p>
            <a:pPr>
              <a:lnSpc>
                <a:spcPct val="150000"/>
              </a:lnSpc>
            </a:pPr>
            <a:r>
              <a:rPr 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Despite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drop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price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due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outbreak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COVID-19</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early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2020,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tock rallied by about 50% in early July 2020 given the strong Q2 delivery growth (169% sequentially). The mid-July </a:t>
            </a:r>
            <a:r>
              <a:rPr lang="en-US" altLang="zh-CN" sz="1200" dirty="0">
                <a:latin typeface="Arial" panose="020B0604020202020204" pitchFamily="34" charset="0"/>
                <a:cs typeface="Arial" panose="020B0604020202020204" pitchFamily="34" charset="0"/>
              </a:rPr>
              <a:t>debut</a:t>
            </a:r>
            <a:r>
              <a:rPr lang="en-US" sz="1200" dirty="0">
                <a:latin typeface="Arial" panose="020B0604020202020204" pitchFamily="34" charset="0"/>
                <a:cs typeface="Arial" panose="020B0604020202020204" pitchFamily="34" charset="0"/>
              </a:rPr>
              <a:t> 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sale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plan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en-US" sz="1200" dirty="0">
                <a:latin typeface="Arial" panose="020B0604020202020204" pitchFamily="34" charset="0"/>
                <a:cs typeface="Arial" panose="020B0604020202020204" pitchFamily="34" charset="0"/>
              </a:rPr>
              <a:t> its third mass</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production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vehicle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well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322%</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year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over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year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delivery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growth 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July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gave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another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boost.</a:t>
            </a:r>
          </a:p>
          <a:p>
            <a:pPr>
              <a:lnSpc>
                <a:spcPct val="150000"/>
              </a:lnSpc>
            </a:pPr>
            <a:r>
              <a:rPr lang="en-US" altLang="zh-CN" sz="1200" dirty="0">
                <a:latin typeface="Arial" panose="020B0604020202020204" pitchFamily="34" charset="0"/>
                <a:cs typeface="Arial" panose="020B0604020202020204" pitchFamily="34" charset="0"/>
              </a:rPr>
              <a:t>	These are signs that NIO is returning to its normal state of production and sale.</a:t>
            </a:r>
            <a:endParaRPr lang="en-US" sz="1200" dirty="0">
              <a:latin typeface="Arial" panose="020B0604020202020204" pitchFamily="34" charset="0"/>
              <a:cs typeface="Arial" panose="020B0604020202020204" pitchFamily="34" charset="0"/>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3855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under</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COVID-19</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Tree>
    <p:extLst>
      <p:ext uri="{BB962C8B-B14F-4D97-AF65-F5344CB8AC3E}">
        <p14:creationId xmlns:p14="http://schemas.microsoft.com/office/powerpoint/2010/main" val="271488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5227112" y="78928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5227111" y="18492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a:off x="5554956" y="736009"/>
            <a:ext cx="2704458" cy="338554"/>
          </a:xfrm>
          <a:prstGeom prst="rect">
            <a:avLst/>
          </a:prstGeom>
        </p:spPr>
        <p:txBody>
          <a:bodyPr wrap="none">
            <a:spAutoFit/>
          </a:bodyPr>
          <a:lstStyle/>
          <a:p>
            <a:r>
              <a:rPr lang="en-US" altLang="zh-CN" sz="1600" dirty="0">
                <a:solidFill>
                  <a:schemeClr val="accent1"/>
                </a:solidFill>
                <a:latin typeface="Arial" panose="020B0604020202020204" pitchFamily="34" charset="0"/>
                <a:cs typeface="Arial" panose="020B0604020202020204" pitchFamily="34" charset="0"/>
                <a:sym typeface="+mn-lt"/>
              </a:rPr>
              <a:t>01.</a:t>
            </a:r>
            <a:r>
              <a:rPr lang="zh-CN" altLang="en-US" sz="1600" dirty="0">
                <a:solidFill>
                  <a:schemeClr val="accent1"/>
                </a:solidFill>
                <a:latin typeface="Arial" panose="020B0604020202020204" pitchFamily="34" charset="0"/>
                <a:cs typeface="Arial" panose="020B0604020202020204" pitchFamily="34" charset="0"/>
                <a:sym typeface="+mn-lt"/>
              </a:rPr>
              <a:t> </a:t>
            </a:r>
            <a:r>
              <a:rPr lang="en-US" altLang="zh-CN" sz="1600" dirty="0">
                <a:solidFill>
                  <a:schemeClr val="accent1"/>
                </a:solidFill>
                <a:latin typeface="Arial" panose="020B0604020202020204" pitchFamily="34" charset="0"/>
                <a:cs typeface="Arial" panose="020B0604020202020204" pitchFamily="34" charset="0"/>
                <a:sym typeface="+mn-lt"/>
              </a:rPr>
              <a:t>Electric</a:t>
            </a:r>
            <a:r>
              <a:rPr lang="zh-CN" altLang="en-US" sz="1600" dirty="0">
                <a:solidFill>
                  <a:schemeClr val="accent1"/>
                </a:solidFill>
                <a:latin typeface="Arial" panose="020B0604020202020204" pitchFamily="34" charset="0"/>
                <a:cs typeface="Arial" panose="020B0604020202020204" pitchFamily="34" charset="0"/>
                <a:sym typeface="+mn-lt"/>
              </a:rPr>
              <a:t> </a:t>
            </a:r>
            <a:r>
              <a:rPr lang="en-US" altLang="zh-CN" sz="1600" dirty="0">
                <a:solidFill>
                  <a:schemeClr val="accent1"/>
                </a:solidFill>
                <a:latin typeface="Arial" panose="020B0604020202020204" pitchFamily="34" charset="0"/>
                <a:cs typeface="Arial" panose="020B0604020202020204" pitchFamily="34" charset="0"/>
                <a:sym typeface="+mn-lt"/>
              </a:rPr>
              <a:t>Vehicle</a:t>
            </a:r>
            <a:r>
              <a:rPr lang="zh-CN" altLang="en-US" sz="1600" dirty="0">
                <a:solidFill>
                  <a:schemeClr val="accent1"/>
                </a:solidFill>
                <a:latin typeface="Arial" panose="020B0604020202020204" pitchFamily="34" charset="0"/>
                <a:cs typeface="Arial" panose="020B0604020202020204" pitchFamily="34" charset="0"/>
                <a:sym typeface="+mn-lt"/>
              </a:rPr>
              <a:t> </a:t>
            </a:r>
            <a:r>
              <a:rPr lang="en-US" altLang="zh-CN" sz="1600" dirty="0">
                <a:solidFill>
                  <a:schemeClr val="accent1"/>
                </a:solidFill>
                <a:latin typeface="Arial" panose="020B0604020202020204" pitchFamily="34" charset="0"/>
                <a:cs typeface="Arial" panose="020B0604020202020204" pitchFamily="34" charset="0"/>
                <a:sym typeface="+mn-lt"/>
              </a:rPr>
              <a:t>Industry</a:t>
            </a:r>
            <a:endParaRPr lang="zh-CN" altLang="en-US" sz="2000" dirty="0">
              <a:solidFill>
                <a:schemeClr val="accent1"/>
              </a:solidFill>
              <a:latin typeface="Arial" panose="020B0604020202020204" pitchFamily="34" charset="0"/>
              <a:cs typeface="Arial" panose="020B0604020202020204" pitchFamily="34" charset="0"/>
              <a:sym typeface="+mn-lt"/>
            </a:endParaRPr>
          </a:p>
        </p:txBody>
      </p:sp>
      <p:sp>
        <p:nvSpPr>
          <p:cNvPr id="45" name="矩形 44"/>
          <p:cNvSpPr/>
          <p:nvPr/>
        </p:nvSpPr>
        <p:spPr>
          <a:xfrm>
            <a:off x="5554956" y="1796014"/>
            <a:ext cx="1474956" cy="338554"/>
          </a:xfrm>
          <a:prstGeom prst="rect">
            <a:avLst/>
          </a:prstGeom>
        </p:spPr>
        <p:txBody>
          <a:bodyPr wrap="none">
            <a:spAutoFit/>
          </a:bodyPr>
          <a:lstStyle/>
          <a:p>
            <a:r>
              <a:rPr lang="en-US" altLang="zh-CN" sz="1600" dirty="0">
                <a:solidFill>
                  <a:schemeClr val="accent1"/>
                </a:solidFill>
                <a:latin typeface="Arial" panose="020B0604020202020204" pitchFamily="34" charset="0"/>
                <a:cs typeface="Arial" panose="020B0604020202020204" pitchFamily="34" charset="0"/>
                <a:sym typeface="+mn-lt"/>
              </a:rPr>
              <a:t>02. About NIO</a:t>
            </a:r>
            <a:endParaRPr lang="zh-CN" altLang="en-US" sz="2000" dirty="0">
              <a:solidFill>
                <a:schemeClr val="accent1"/>
              </a:solidFill>
              <a:latin typeface="Arial" panose="020B0604020202020204" pitchFamily="34" charset="0"/>
              <a:cs typeface="Arial" panose="020B0604020202020204" pitchFamily="34" charset="0"/>
              <a:sym typeface="+mn-lt"/>
            </a:endParaRPr>
          </a:p>
        </p:txBody>
      </p:sp>
      <p:sp>
        <p:nvSpPr>
          <p:cNvPr id="47" name="椭圆 46"/>
          <p:cNvSpPr/>
          <p:nvPr/>
        </p:nvSpPr>
        <p:spPr>
          <a:xfrm>
            <a:off x="5227111" y="28565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5554956" y="2803314"/>
            <a:ext cx="2366995" cy="338554"/>
          </a:xfrm>
          <a:prstGeom prst="rect">
            <a:avLst/>
          </a:prstGeom>
        </p:spPr>
        <p:txBody>
          <a:bodyPr wrap="none">
            <a:spAutoFit/>
          </a:bodyPr>
          <a:lstStyle/>
          <a:p>
            <a:r>
              <a:rPr lang="en-US" altLang="zh-CN" sz="1600" dirty="0">
                <a:solidFill>
                  <a:schemeClr val="accent1"/>
                </a:solidFill>
                <a:latin typeface="Arial" panose="020B0604020202020204" pitchFamily="34" charset="0"/>
                <a:cs typeface="Arial" panose="020B0604020202020204" pitchFamily="34" charset="0"/>
                <a:sym typeface="+mn-lt"/>
              </a:rPr>
              <a:t>03. Valuation &amp; Analysis</a:t>
            </a:r>
            <a:endParaRPr lang="zh-CN" altLang="en-US" sz="2000" dirty="0">
              <a:solidFill>
                <a:schemeClr val="accent1"/>
              </a:solidFill>
              <a:latin typeface="Arial" panose="020B0604020202020204" pitchFamily="34" charset="0"/>
              <a:cs typeface="Arial" panose="020B0604020202020204" pitchFamily="34" charset="0"/>
              <a:sym typeface="+mn-lt"/>
            </a:endParaRPr>
          </a:p>
        </p:txBody>
      </p:sp>
      <p:sp>
        <p:nvSpPr>
          <p:cNvPr id="51" name="椭圆 50"/>
          <p:cNvSpPr/>
          <p:nvPr/>
        </p:nvSpPr>
        <p:spPr>
          <a:xfrm>
            <a:off x="5227111" y="383494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5554956" y="3763016"/>
            <a:ext cx="2499402" cy="338554"/>
          </a:xfrm>
          <a:prstGeom prst="rect">
            <a:avLst/>
          </a:prstGeom>
        </p:spPr>
        <p:txBody>
          <a:bodyPr wrap="none">
            <a:spAutoFit/>
          </a:bodyPr>
          <a:lstStyle/>
          <a:p>
            <a:r>
              <a:rPr lang="en-US" altLang="zh-CN" sz="1600" dirty="0">
                <a:solidFill>
                  <a:schemeClr val="accent1"/>
                </a:solidFill>
                <a:latin typeface="Arial" panose="020B0604020202020204" pitchFamily="34" charset="0"/>
                <a:cs typeface="Arial" panose="020B0604020202020204" pitchFamily="34" charset="0"/>
                <a:sym typeface="+mn-lt"/>
              </a:rPr>
              <a:t>04.</a:t>
            </a:r>
            <a:r>
              <a:rPr lang="zh-CN" altLang="en-US" sz="1600" dirty="0">
                <a:solidFill>
                  <a:schemeClr val="accent1"/>
                </a:solidFill>
                <a:latin typeface="Arial" panose="020B0604020202020204" pitchFamily="34" charset="0"/>
                <a:cs typeface="Arial" panose="020B0604020202020204" pitchFamily="34" charset="0"/>
                <a:sym typeface="+mn-lt"/>
              </a:rPr>
              <a:t> </a:t>
            </a:r>
            <a:r>
              <a:rPr lang="en-US" altLang="zh-CN" sz="1600" dirty="0">
                <a:solidFill>
                  <a:schemeClr val="accent1"/>
                </a:solidFill>
                <a:latin typeface="Arial" panose="020B0604020202020204" pitchFamily="34" charset="0"/>
                <a:cs typeface="Arial" panose="020B0604020202020204" pitchFamily="34" charset="0"/>
                <a:sym typeface="+mn-lt"/>
              </a:rPr>
              <a:t>Financial</a:t>
            </a:r>
            <a:r>
              <a:rPr lang="zh-CN" altLang="en-US" sz="1600" dirty="0">
                <a:solidFill>
                  <a:schemeClr val="accent1"/>
                </a:solidFill>
                <a:latin typeface="Arial" panose="020B0604020202020204" pitchFamily="34" charset="0"/>
                <a:cs typeface="Arial" panose="020B0604020202020204" pitchFamily="34" charset="0"/>
                <a:sym typeface="+mn-lt"/>
              </a:rPr>
              <a:t> </a:t>
            </a:r>
            <a:r>
              <a:rPr lang="en-US" altLang="zh-CN" sz="1600" dirty="0">
                <a:solidFill>
                  <a:schemeClr val="accent1"/>
                </a:solidFill>
                <a:latin typeface="Arial" panose="020B0604020202020204" pitchFamily="34" charset="0"/>
                <a:cs typeface="Arial" panose="020B0604020202020204" pitchFamily="34" charset="0"/>
                <a:sym typeface="+mn-lt"/>
              </a:rPr>
              <a:t>Statements</a:t>
            </a:r>
            <a:r>
              <a:rPr lang="zh-CN" altLang="en-US" sz="1600" dirty="0">
                <a:solidFill>
                  <a:schemeClr val="accent1"/>
                </a:solidFill>
                <a:latin typeface="Arial" panose="020B0604020202020204" pitchFamily="34" charset="0"/>
                <a:cs typeface="Arial" panose="020B0604020202020204" pitchFamily="34" charset="0"/>
                <a:sym typeface="+mn-lt"/>
              </a:rPr>
              <a:t> </a:t>
            </a:r>
            <a:endParaRPr lang="zh-CN" altLang="en-US" sz="2000" dirty="0">
              <a:solidFill>
                <a:schemeClr val="accent1"/>
              </a:solidFill>
              <a:latin typeface="Arial" panose="020B0604020202020204" pitchFamily="34" charset="0"/>
              <a:cs typeface="Arial" panose="020B0604020202020204" pitchFamily="34" charset="0"/>
              <a:sym typeface="+mn-lt"/>
            </a:endParaRPr>
          </a:p>
        </p:txBody>
      </p:sp>
      <p:sp>
        <p:nvSpPr>
          <p:cNvPr id="17" name="椭圆 16"/>
          <p:cNvSpPr/>
          <p:nvPr/>
        </p:nvSpPr>
        <p:spPr>
          <a:xfrm>
            <a:off x="1515267" y="1633633"/>
            <a:ext cx="2037292" cy="203729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752288" y="1857952"/>
            <a:ext cx="1588653" cy="1588654"/>
            <a:chOff x="1752288" y="1857952"/>
            <a:chExt cx="1588653" cy="1588654"/>
          </a:xfrm>
        </p:grpSpPr>
        <p:sp>
          <p:nvSpPr>
            <p:cNvPr id="18" name="椭圆 17"/>
            <p:cNvSpPr/>
            <p:nvPr/>
          </p:nvSpPr>
          <p:spPr>
            <a:xfrm>
              <a:off x="1752288" y="1857952"/>
              <a:ext cx="1588653" cy="158865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5"/>
            <p:cNvSpPr txBox="1">
              <a:spLocks noChangeArrowheads="1"/>
            </p:cNvSpPr>
            <p:nvPr/>
          </p:nvSpPr>
          <p:spPr bwMode="auto">
            <a:xfrm>
              <a:off x="2047919" y="2452224"/>
              <a:ext cx="997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000" dirty="0">
                  <a:solidFill>
                    <a:schemeClr val="bg1"/>
                  </a:solidFill>
                  <a:latin typeface="+mn-lt"/>
                  <a:ea typeface="+mn-ea"/>
                  <a:cs typeface="+mn-ea"/>
                  <a:sym typeface="+mn-lt"/>
                </a:rPr>
                <a:t>Outline</a:t>
              </a:r>
              <a:endParaRPr lang="zh-CN" altLang="en-US" sz="1200" dirty="0">
                <a:solidFill>
                  <a:schemeClr val="bg1"/>
                </a:solidFill>
                <a:latin typeface="+mn-lt"/>
                <a:ea typeface="+mn-ea"/>
                <a:cs typeface="+mn-ea"/>
                <a:sym typeface="+mn-lt"/>
              </a:endParaRPr>
            </a:p>
          </p:txBody>
        </p:sp>
      </p:grpSp>
      <p:sp>
        <p:nvSpPr>
          <p:cNvPr id="20" name="椭圆 19"/>
          <p:cNvSpPr/>
          <p:nvPr/>
        </p:nvSpPr>
        <p:spPr>
          <a:xfrm>
            <a:off x="3071896" y="1646911"/>
            <a:ext cx="474486" cy="47448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1424547" y="2031829"/>
            <a:ext cx="348444" cy="3484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1250324" y="3715697"/>
            <a:ext cx="194822" cy="19482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752288" y="3303716"/>
            <a:ext cx="267948" cy="26794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367629" y="2904032"/>
            <a:ext cx="277384" cy="27738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3153170" y="3657647"/>
            <a:ext cx="187772" cy="18777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1224346" y="2904032"/>
            <a:ext cx="121147" cy="12114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1500"/>
                            </p:stCondLst>
                            <p:childTnLst>
                              <p:par>
                                <p:cTn id="24" presetID="26"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290">
                                          <p:stCondLst>
                                            <p:cond delay="0"/>
                                          </p:stCondLst>
                                        </p:cTn>
                                        <p:tgtEl>
                                          <p:spTgt spid="23"/>
                                        </p:tgtEl>
                                      </p:cBhvr>
                                    </p:animEffect>
                                    <p:anim calcmode="lin" valueType="num">
                                      <p:cBhvr>
                                        <p:cTn id="27"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8"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9"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30"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31"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32" dur="13">
                                          <p:stCondLst>
                                            <p:cond delay="325"/>
                                          </p:stCondLst>
                                        </p:cTn>
                                        <p:tgtEl>
                                          <p:spTgt spid="23"/>
                                        </p:tgtEl>
                                      </p:cBhvr>
                                      <p:to x="100000" y="60000"/>
                                    </p:animScale>
                                    <p:animScale>
                                      <p:cBhvr>
                                        <p:cTn id="33" dur="83" decel="50000">
                                          <p:stCondLst>
                                            <p:cond delay="338"/>
                                          </p:stCondLst>
                                        </p:cTn>
                                        <p:tgtEl>
                                          <p:spTgt spid="23"/>
                                        </p:tgtEl>
                                      </p:cBhvr>
                                      <p:to x="100000" y="100000"/>
                                    </p:animScale>
                                    <p:animScale>
                                      <p:cBhvr>
                                        <p:cTn id="34" dur="13">
                                          <p:stCondLst>
                                            <p:cond delay="656"/>
                                          </p:stCondLst>
                                        </p:cTn>
                                        <p:tgtEl>
                                          <p:spTgt spid="23"/>
                                        </p:tgtEl>
                                      </p:cBhvr>
                                      <p:to x="100000" y="80000"/>
                                    </p:animScale>
                                    <p:animScale>
                                      <p:cBhvr>
                                        <p:cTn id="35" dur="83" decel="50000">
                                          <p:stCondLst>
                                            <p:cond delay="669"/>
                                          </p:stCondLst>
                                        </p:cTn>
                                        <p:tgtEl>
                                          <p:spTgt spid="23"/>
                                        </p:tgtEl>
                                      </p:cBhvr>
                                      <p:to x="100000" y="100000"/>
                                    </p:animScale>
                                    <p:animScale>
                                      <p:cBhvr>
                                        <p:cTn id="36" dur="13">
                                          <p:stCondLst>
                                            <p:cond delay="821"/>
                                          </p:stCondLst>
                                        </p:cTn>
                                        <p:tgtEl>
                                          <p:spTgt spid="23"/>
                                        </p:tgtEl>
                                      </p:cBhvr>
                                      <p:to x="100000" y="90000"/>
                                    </p:animScale>
                                    <p:animScale>
                                      <p:cBhvr>
                                        <p:cTn id="37" dur="83" decel="50000">
                                          <p:stCondLst>
                                            <p:cond delay="834"/>
                                          </p:stCondLst>
                                        </p:cTn>
                                        <p:tgtEl>
                                          <p:spTgt spid="23"/>
                                        </p:tgtEl>
                                      </p:cBhvr>
                                      <p:to x="100000" y="100000"/>
                                    </p:animScale>
                                    <p:animScale>
                                      <p:cBhvr>
                                        <p:cTn id="38" dur="13">
                                          <p:stCondLst>
                                            <p:cond delay="904"/>
                                          </p:stCondLst>
                                        </p:cTn>
                                        <p:tgtEl>
                                          <p:spTgt spid="23"/>
                                        </p:tgtEl>
                                      </p:cBhvr>
                                      <p:to x="100000" y="95000"/>
                                    </p:animScale>
                                    <p:animScale>
                                      <p:cBhvr>
                                        <p:cTn id="39" dur="83" decel="50000">
                                          <p:stCondLst>
                                            <p:cond delay="917"/>
                                          </p:stCondLst>
                                        </p:cTn>
                                        <p:tgtEl>
                                          <p:spTgt spid="23"/>
                                        </p:tgtEl>
                                      </p:cBhvr>
                                      <p:to x="100000" y="100000"/>
                                    </p:animScale>
                                  </p:childTnLst>
                                </p:cTn>
                              </p:par>
                              <p:par>
                                <p:cTn id="40" presetID="26"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290">
                                          <p:stCondLst>
                                            <p:cond delay="0"/>
                                          </p:stCondLst>
                                        </p:cTn>
                                        <p:tgtEl>
                                          <p:spTgt spid="20"/>
                                        </p:tgtEl>
                                      </p:cBhvr>
                                    </p:animEffect>
                                    <p:anim calcmode="lin" valueType="num">
                                      <p:cBhvr>
                                        <p:cTn id="43"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4"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5"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46"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47"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48" dur="13">
                                          <p:stCondLst>
                                            <p:cond delay="325"/>
                                          </p:stCondLst>
                                        </p:cTn>
                                        <p:tgtEl>
                                          <p:spTgt spid="20"/>
                                        </p:tgtEl>
                                      </p:cBhvr>
                                      <p:to x="100000" y="60000"/>
                                    </p:animScale>
                                    <p:animScale>
                                      <p:cBhvr>
                                        <p:cTn id="49" dur="83" decel="50000">
                                          <p:stCondLst>
                                            <p:cond delay="338"/>
                                          </p:stCondLst>
                                        </p:cTn>
                                        <p:tgtEl>
                                          <p:spTgt spid="20"/>
                                        </p:tgtEl>
                                      </p:cBhvr>
                                      <p:to x="100000" y="100000"/>
                                    </p:animScale>
                                    <p:animScale>
                                      <p:cBhvr>
                                        <p:cTn id="50" dur="13">
                                          <p:stCondLst>
                                            <p:cond delay="656"/>
                                          </p:stCondLst>
                                        </p:cTn>
                                        <p:tgtEl>
                                          <p:spTgt spid="20"/>
                                        </p:tgtEl>
                                      </p:cBhvr>
                                      <p:to x="100000" y="80000"/>
                                    </p:animScale>
                                    <p:animScale>
                                      <p:cBhvr>
                                        <p:cTn id="51" dur="83" decel="50000">
                                          <p:stCondLst>
                                            <p:cond delay="669"/>
                                          </p:stCondLst>
                                        </p:cTn>
                                        <p:tgtEl>
                                          <p:spTgt spid="20"/>
                                        </p:tgtEl>
                                      </p:cBhvr>
                                      <p:to x="100000" y="100000"/>
                                    </p:animScale>
                                    <p:animScale>
                                      <p:cBhvr>
                                        <p:cTn id="52" dur="13">
                                          <p:stCondLst>
                                            <p:cond delay="821"/>
                                          </p:stCondLst>
                                        </p:cTn>
                                        <p:tgtEl>
                                          <p:spTgt spid="20"/>
                                        </p:tgtEl>
                                      </p:cBhvr>
                                      <p:to x="100000" y="90000"/>
                                    </p:animScale>
                                    <p:animScale>
                                      <p:cBhvr>
                                        <p:cTn id="53" dur="83" decel="50000">
                                          <p:stCondLst>
                                            <p:cond delay="834"/>
                                          </p:stCondLst>
                                        </p:cTn>
                                        <p:tgtEl>
                                          <p:spTgt spid="20"/>
                                        </p:tgtEl>
                                      </p:cBhvr>
                                      <p:to x="100000" y="100000"/>
                                    </p:animScale>
                                    <p:animScale>
                                      <p:cBhvr>
                                        <p:cTn id="54" dur="13">
                                          <p:stCondLst>
                                            <p:cond delay="904"/>
                                          </p:stCondLst>
                                        </p:cTn>
                                        <p:tgtEl>
                                          <p:spTgt spid="20"/>
                                        </p:tgtEl>
                                      </p:cBhvr>
                                      <p:to x="100000" y="95000"/>
                                    </p:animScale>
                                    <p:animScale>
                                      <p:cBhvr>
                                        <p:cTn id="55" dur="83" decel="50000">
                                          <p:stCondLst>
                                            <p:cond delay="917"/>
                                          </p:stCondLst>
                                        </p:cTn>
                                        <p:tgtEl>
                                          <p:spTgt spid="20"/>
                                        </p:tgtEl>
                                      </p:cBhvr>
                                      <p:to x="100000" y="100000"/>
                                    </p:animScale>
                                  </p:childTnLst>
                                </p:cTn>
                              </p:par>
                              <p:par>
                                <p:cTn id="56" presetID="26" presetClass="entr" presetSubtype="0" fill="hold" grpId="0" nodeType="withEffect">
                                  <p:stCondLst>
                                    <p:cond delay="25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290">
                                          <p:stCondLst>
                                            <p:cond delay="0"/>
                                          </p:stCondLst>
                                        </p:cTn>
                                        <p:tgtEl>
                                          <p:spTgt spid="26"/>
                                        </p:tgtEl>
                                      </p:cBhvr>
                                    </p:animEffect>
                                    <p:anim calcmode="lin" valueType="num">
                                      <p:cBhvr>
                                        <p:cTn id="59"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0"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1"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62"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63"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64" dur="13">
                                          <p:stCondLst>
                                            <p:cond delay="325"/>
                                          </p:stCondLst>
                                        </p:cTn>
                                        <p:tgtEl>
                                          <p:spTgt spid="26"/>
                                        </p:tgtEl>
                                      </p:cBhvr>
                                      <p:to x="100000" y="60000"/>
                                    </p:animScale>
                                    <p:animScale>
                                      <p:cBhvr>
                                        <p:cTn id="65" dur="83" decel="50000">
                                          <p:stCondLst>
                                            <p:cond delay="338"/>
                                          </p:stCondLst>
                                        </p:cTn>
                                        <p:tgtEl>
                                          <p:spTgt spid="26"/>
                                        </p:tgtEl>
                                      </p:cBhvr>
                                      <p:to x="100000" y="100000"/>
                                    </p:animScale>
                                    <p:animScale>
                                      <p:cBhvr>
                                        <p:cTn id="66" dur="13">
                                          <p:stCondLst>
                                            <p:cond delay="656"/>
                                          </p:stCondLst>
                                        </p:cTn>
                                        <p:tgtEl>
                                          <p:spTgt spid="26"/>
                                        </p:tgtEl>
                                      </p:cBhvr>
                                      <p:to x="100000" y="80000"/>
                                    </p:animScale>
                                    <p:animScale>
                                      <p:cBhvr>
                                        <p:cTn id="67" dur="83" decel="50000">
                                          <p:stCondLst>
                                            <p:cond delay="669"/>
                                          </p:stCondLst>
                                        </p:cTn>
                                        <p:tgtEl>
                                          <p:spTgt spid="26"/>
                                        </p:tgtEl>
                                      </p:cBhvr>
                                      <p:to x="100000" y="100000"/>
                                    </p:animScale>
                                    <p:animScale>
                                      <p:cBhvr>
                                        <p:cTn id="68" dur="13">
                                          <p:stCondLst>
                                            <p:cond delay="821"/>
                                          </p:stCondLst>
                                        </p:cTn>
                                        <p:tgtEl>
                                          <p:spTgt spid="26"/>
                                        </p:tgtEl>
                                      </p:cBhvr>
                                      <p:to x="100000" y="90000"/>
                                    </p:animScale>
                                    <p:animScale>
                                      <p:cBhvr>
                                        <p:cTn id="69" dur="83" decel="50000">
                                          <p:stCondLst>
                                            <p:cond delay="834"/>
                                          </p:stCondLst>
                                        </p:cTn>
                                        <p:tgtEl>
                                          <p:spTgt spid="26"/>
                                        </p:tgtEl>
                                      </p:cBhvr>
                                      <p:to x="100000" y="100000"/>
                                    </p:animScale>
                                    <p:animScale>
                                      <p:cBhvr>
                                        <p:cTn id="70" dur="13">
                                          <p:stCondLst>
                                            <p:cond delay="904"/>
                                          </p:stCondLst>
                                        </p:cTn>
                                        <p:tgtEl>
                                          <p:spTgt spid="26"/>
                                        </p:tgtEl>
                                      </p:cBhvr>
                                      <p:to x="100000" y="95000"/>
                                    </p:animScale>
                                    <p:animScale>
                                      <p:cBhvr>
                                        <p:cTn id="71" dur="83" decel="50000">
                                          <p:stCondLst>
                                            <p:cond delay="917"/>
                                          </p:stCondLst>
                                        </p:cTn>
                                        <p:tgtEl>
                                          <p:spTgt spid="26"/>
                                        </p:tgtEl>
                                      </p:cBhvr>
                                      <p:to x="100000" y="100000"/>
                                    </p:animScale>
                                  </p:childTnLst>
                                </p:cTn>
                              </p:par>
                              <p:par>
                                <p:cTn id="72" presetID="26" presetClass="entr" presetSubtype="0" fill="hold" grpId="0" nodeType="withEffect">
                                  <p:stCondLst>
                                    <p:cond delay="75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290">
                                          <p:stCondLst>
                                            <p:cond delay="0"/>
                                          </p:stCondLst>
                                        </p:cTn>
                                        <p:tgtEl>
                                          <p:spTgt spid="27"/>
                                        </p:tgtEl>
                                      </p:cBhvr>
                                    </p:animEffect>
                                    <p:anim calcmode="lin" valueType="num">
                                      <p:cBhvr>
                                        <p:cTn id="75"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76"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77"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78"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79"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80" dur="13">
                                          <p:stCondLst>
                                            <p:cond delay="325"/>
                                          </p:stCondLst>
                                        </p:cTn>
                                        <p:tgtEl>
                                          <p:spTgt spid="27"/>
                                        </p:tgtEl>
                                      </p:cBhvr>
                                      <p:to x="100000" y="60000"/>
                                    </p:animScale>
                                    <p:animScale>
                                      <p:cBhvr>
                                        <p:cTn id="81" dur="83" decel="50000">
                                          <p:stCondLst>
                                            <p:cond delay="338"/>
                                          </p:stCondLst>
                                        </p:cTn>
                                        <p:tgtEl>
                                          <p:spTgt spid="27"/>
                                        </p:tgtEl>
                                      </p:cBhvr>
                                      <p:to x="100000" y="100000"/>
                                    </p:animScale>
                                    <p:animScale>
                                      <p:cBhvr>
                                        <p:cTn id="82" dur="13">
                                          <p:stCondLst>
                                            <p:cond delay="656"/>
                                          </p:stCondLst>
                                        </p:cTn>
                                        <p:tgtEl>
                                          <p:spTgt spid="27"/>
                                        </p:tgtEl>
                                      </p:cBhvr>
                                      <p:to x="100000" y="80000"/>
                                    </p:animScale>
                                    <p:animScale>
                                      <p:cBhvr>
                                        <p:cTn id="83" dur="83" decel="50000">
                                          <p:stCondLst>
                                            <p:cond delay="669"/>
                                          </p:stCondLst>
                                        </p:cTn>
                                        <p:tgtEl>
                                          <p:spTgt spid="27"/>
                                        </p:tgtEl>
                                      </p:cBhvr>
                                      <p:to x="100000" y="100000"/>
                                    </p:animScale>
                                    <p:animScale>
                                      <p:cBhvr>
                                        <p:cTn id="84" dur="13">
                                          <p:stCondLst>
                                            <p:cond delay="821"/>
                                          </p:stCondLst>
                                        </p:cTn>
                                        <p:tgtEl>
                                          <p:spTgt spid="27"/>
                                        </p:tgtEl>
                                      </p:cBhvr>
                                      <p:to x="100000" y="90000"/>
                                    </p:animScale>
                                    <p:animScale>
                                      <p:cBhvr>
                                        <p:cTn id="85" dur="83" decel="50000">
                                          <p:stCondLst>
                                            <p:cond delay="834"/>
                                          </p:stCondLst>
                                        </p:cTn>
                                        <p:tgtEl>
                                          <p:spTgt spid="27"/>
                                        </p:tgtEl>
                                      </p:cBhvr>
                                      <p:to x="100000" y="100000"/>
                                    </p:animScale>
                                    <p:animScale>
                                      <p:cBhvr>
                                        <p:cTn id="86" dur="13">
                                          <p:stCondLst>
                                            <p:cond delay="904"/>
                                          </p:stCondLst>
                                        </p:cTn>
                                        <p:tgtEl>
                                          <p:spTgt spid="27"/>
                                        </p:tgtEl>
                                      </p:cBhvr>
                                      <p:to x="100000" y="95000"/>
                                    </p:animScale>
                                    <p:animScale>
                                      <p:cBhvr>
                                        <p:cTn id="87" dur="83" decel="50000">
                                          <p:stCondLst>
                                            <p:cond delay="917"/>
                                          </p:stCondLst>
                                        </p:cTn>
                                        <p:tgtEl>
                                          <p:spTgt spid="27"/>
                                        </p:tgtEl>
                                      </p:cBhvr>
                                      <p:to x="100000" y="100000"/>
                                    </p:animScale>
                                  </p:childTnLst>
                                </p:cTn>
                              </p:par>
                              <p:par>
                                <p:cTn id="88" presetID="26" presetClass="entr" presetSubtype="0" fill="hold" grpId="0" nodeType="withEffect">
                                  <p:stCondLst>
                                    <p:cond delay="500"/>
                                  </p:stCondLst>
                                  <p:childTnLst>
                                    <p:set>
                                      <p:cBhvr>
                                        <p:cTn id="89" dur="1" fill="hold">
                                          <p:stCondLst>
                                            <p:cond delay="0"/>
                                          </p:stCondLst>
                                        </p:cTn>
                                        <p:tgtEl>
                                          <p:spTgt spid="25"/>
                                        </p:tgtEl>
                                        <p:attrNameLst>
                                          <p:attrName>style.visibility</p:attrName>
                                        </p:attrNameLst>
                                      </p:cBhvr>
                                      <p:to>
                                        <p:strVal val="visible"/>
                                      </p:to>
                                    </p:set>
                                    <p:animEffect transition="in" filter="wipe(down)">
                                      <p:cBhvr>
                                        <p:cTn id="90" dur="290">
                                          <p:stCondLst>
                                            <p:cond delay="0"/>
                                          </p:stCondLst>
                                        </p:cTn>
                                        <p:tgtEl>
                                          <p:spTgt spid="25"/>
                                        </p:tgtEl>
                                      </p:cBhvr>
                                    </p:animEffect>
                                    <p:anim calcmode="lin" valueType="num">
                                      <p:cBhvr>
                                        <p:cTn id="91"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2"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93"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94"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95"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96" dur="13">
                                          <p:stCondLst>
                                            <p:cond delay="325"/>
                                          </p:stCondLst>
                                        </p:cTn>
                                        <p:tgtEl>
                                          <p:spTgt spid="25"/>
                                        </p:tgtEl>
                                      </p:cBhvr>
                                      <p:to x="100000" y="60000"/>
                                    </p:animScale>
                                    <p:animScale>
                                      <p:cBhvr>
                                        <p:cTn id="97" dur="83" decel="50000">
                                          <p:stCondLst>
                                            <p:cond delay="338"/>
                                          </p:stCondLst>
                                        </p:cTn>
                                        <p:tgtEl>
                                          <p:spTgt spid="25"/>
                                        </p:tgtEl>
                                      </p:cBhvr>
                                      <p:to x="100000" y="100000"/>
                                    </p:animScale>
                                    <p:animScale>
                                      <p:cBhvr>
                                        <p:cTn id="98" dur="13">
                                          <p:stCondLst>
                                            <p:cond delay="656"/>
                                          </p:stCondLst>
                                        </p:cTn>
                                        <p:tgtEl>
                                          <p:spTgt spid="25"/>
                                        </p:tgtEl>
                                      </p:cBhvr>
                                      <p:to x="100000" y="80000"/>
                                    </p:animScale>
                                    <p:animScale>
                                      <p:cBhvr>
                                        <p:cTn id="99" dur="83" decel="50000">
                                          <p:stCondLst>
                                            <p:cond delay="669"/>
                                          </p:stCondLst>
                                        </p:cTn>
                                        <p:tgtEl>
                                          <p:spTgt spid="25"/>
                                        </p:tgtEl>
                                      </p:cBhvr>
                                      <p:to x="100000" y="100000"/>
                                    </p:animScale>
                                    <p:animScale>
                                      <p:cBhvr>
                                        <p:cTn id="100" dur="13">
                                          <p:stCondLst>
                                            <p:cond delay="821"/>
                                          </p:stCondLst>
                                        </p:cTn>
                                        <p:tgtEl>
                                          <p:spTgt spid="25"/>
                                        </p:tgtEl>
                                      </p:cBhvr>
                                      <p:to x="100000" y="90000"/>
                                    </p:animScale>
                                    <p:animScale>
                                      <p:cBhvr>
                                        <p:cTn id="101" dur="83" decel="50000">
                                          <p:stCondLst>
                                            <p:cond delay="834"/>
                                          </p:stCondLst>
                                        </p:cTn>
                                        <p:tgtEl>
                                          <p:spTgt spid="25"/>
                                        </p:tgtEl>
                                      </p:cBhvr>
                                      <p:to x="100000" y="100000"/>
                                    </p:animScale>
                                    <p:animScale>
                                      <p:cBhvr>
                                        <p:cTn id="102" dur="13">
                                          <p:stCondLst>
                                            <p:cond delay="904"/>
                                          </p:stCondLst>
                                        </p:cTn>
                                        <p:tgtEl>
                                          <p:spTgt spid="25"/>
                                        </p:tgtEl>
                                      </p:cBhvr>
                                      <p:to x="100000" y="95000"/>
                                    </p:animScale>
                                    <p:animScale>
                                      <p:cBhvr>
                                        <p:cTn id="103" dur="83" decel="50000">
                                          <p:stCondLst>
                                            <p:cond delay="917"/>
                                          </p:stCondLst>
                                        </p:cTn>
                                        <p:tgtEl>
                                          <p:spTgt spid="25"/>
                                        </p:tgtEl>
                                      </p:cBhvr>
                                      <p:to x="100000" y="100000"/>
                                    </p:animScale>
                                  </p:childTnLst>
                                </p:cTn>
                              </p:par>
                              <p:par>
                                <p:cTn id="104" presetID="26" presetClass="entr" presetSubtype="0" fill="hold" grpId="0" nodeType="withEffect">
                                  <p:stCondLst>
                                    <p:cond delay="750"/>
                                  </p:stCondLst>
                                  <p:childTnLst>
                                    <p:set>
                                      <p:cBhvr>
                                        <p:cTn id="105" dur="1" fill="hold">
                                          <p:stCondLst>
                                            <p:cond delay="0"/>
                                          </p:stCondLst>
                                        </p:cTn>
                                        <p:tgtEl>
                                          <p:spTgt spid="24"/>
                                        </p:tgtEl>
                                        <p:attrNameLst>
                                          <p:attrName>style.visibility</p:attrName>
                                        </p:attrNameLst>
                                      </p:cBhvr>
                                      <p:to>
                                        <p:strVal val="visible"/>
                                      </p:to>
                                    </p:set>
                                    <p:animEffect transition="in" filter="wipe(down)">
                                      <p:cBhvr>
                                        <p:cTn id="106" dur="290">
                                          <p:stCondLst>
                                            <p:cond delay="0"/>
                                          </p:stCondLst>
                                        </p:cTn>
                                        <p:tgtEl>
                                          <p:spTgt spid="24"/>
                                        </p:tgtEl>
                                      </p:cBhvr>
                                    </p:animEffect>
                                    <p:anim calcmode="lin" valueType="num">
                                      <p:cBhvr>
                                        <p:cTn id="107"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08"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9"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10"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11"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12" dur="13">
                                          <p:stCondLst>
                                            <p:cond delay="325"/>
                                          </p:stCondLst>
                                        </p:cTn>
                                        <p:tgtEl>
                                          <p:spTgt spid="24"/>
                                        </p:tgtEl>
                                      </p:cBhvr>
                                      <p:to x="100000" y="60000"/>
                                    </p:animScale>
                                    <p:animScale>
                                      <p:cBhvr>
                                        <p:cTn id="113" dur="83" decel="50000">
                                          <p:stCondLst>
                                            <p:cond delay="338"/>
                                          </p:stCondLst>
                                        </p:cTn>
                                        <p:tgtEl>
                                          <p:spTgt spid="24"/>
                                        </p:tgtEl>
                                      </p:cBhvr>
                                      <p:to x="100000" y="100000"/>
                                    </p:animScale>
                                    <p:animScale>
                                      <p:cBhvr>
                                        <p:cTn id="114" dur="13">
                                          <p:stCondLst>
                                            <p:cond delay="656"/>
                                          </p:stCondLst>
                                        </p:cTn>
                                        <p:tgtEl>
                                          <p:spTgt spid="24"/>
                                        </p:tgtEl>
                                      </p:cBhvr>
                                      <p:to x="100000" y="80000"/>
                                    </p:animScale>
                                    <p:animScale>
                                      <p:cBhvr>
                                        <p:cTn id="115" dur="83" decel="50000">
                                          <p:stCondLst>
                                            <p:cond delay="669"/>
                                          </p:stCondLst>
                                        </p:cTn>
                                        <p:tgtEl>
                                          <p:spTgt spid="24"/>
                                        </p:tgtEl>
                                      </p:cBhvr>
                                      <p:to x="100000" y="100000"/>
                                    </p:animScale>
                                    <p:animScale>
                                      <p:cBhvr>
                                        <p:cTn id="116" dur="13">
                                          <p:stCondLst>
                                            <p:cond delay="821"/>
                                          </p:stCondLst>
                                        </p:cTn>
                                        <p:tgtEl>
                                          <p:spTgt spid="24"/>
                                        </p:tgtEl>
                                      </p:cBhvr>
                                      <p:to x="100000" y="90000"/>
                                    </p:animScale>
                                    <p:animScale>
                                      <p:cBhvr>
                                        <p:cTn id="117" dur="83" decel="50000">
                                          <p:stCondLst>
                                            <p:cond delay="834"/>
                                          </p:stCondLst>
                                        </p:cTn>
                                        <p:tgtEl>
                                          <p:spTgt spid="24"/>
                                        </p:tgtEl>
                                      </p:cBhvr>
                                      <p:to x="100000" y="100000"/>
                                    </p:animScale>
                                    <p:animScale>
                                      <p:cBhvr>
                                        <p:cTn id="118" dur="13">
                                          <p:stCondLst>
                                            <p:cond delay="904"/>
                                          </p:stCondLst>
                                        </p:cTn>
                                        <p:tgtEl>
                                          <p:spTgt spid="24"/>
                                        </p:tgtEl>
                                      </p:cBhvr>
                                      <p:to x="100000" y="95000"/>
                                    </p:animScale>
                                    <p:animScale>
                                      <p:cBhvr>
                                        <p:cTn id="119" dur="83" decel="50000">
                                          <p:stCondLst>
                                            <p:cond delay="917"/>
                                          </p:stCondLst>
                                        </p:cTn>
                                        <p:tgtEl>
                                          <p:spTgt spid="24"/>
                                        </p:tgtEl>
                                      </p:cBhvr>
                                      <p:to x="100000" y="100000"/>
                                    </p:animScale>
                                  </p:childTnLst>
                                </p:cTn>
                              </p:par>
                              <p:par>
                                <p:cTn id="120" presetID="26" presetClass="entr" presetSubtype="0"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down)">
                                      <p:cBhvr>
                                        <p:cTn id="122" dur="290">
                                          <p:stCondLst>
                                            <p:cond delay="0"/>
                                          </p:stCondLst>
                                        </p:cTn>
                                        <p:tgtEl>
                                          <p:spTgt spid="31"/>
                                        </p:tgtEl>
                                      </p:cBhvr>
                                    </p:animEffect>
                                    <p:anim calcmode="lin" valueType="num">
                                      <p:cBhvr>
                                        <p:cTn id="123"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24"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25"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126"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127"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128" dur="13">
                                          <p:stCondLst>
                                            <p:cond delay="325"/>
                                          </p:stCondLst>
                                        </p:cTn>
                                        <p:tgtEl>
                                          <p:spTgt spid="31"/>
                                        </p:tgtEl>
                                      </p:cBhvr>
                                      <p:to x="100000" y="60000"/>
                                    </p:animScale>
                                    <p:animScale>
                                      <p:cBhvr>
                                        <p:cTn id="129" dur="83" decel="50000">
                                          <p:stCondLst>
                                            <p:cond delay="338"/>
                                          </p:stCondLst>
                                        </p:cTn>
                                        <p:tgtEl>
                                          <p:spTgt spid="31"/>
                                        </p:tgtEl>
                                      </p:cBhvr>
                                      <p:to x="100000" y="100000"/>
                                    </p:animScale>
                                    <p:animScale>
                                      <p:cBhvr>
                                        <p:cTn id="130" dur="13">
                                          <p:stCondLst>
                                            <p:cond delay="656"/>
                                          </p:stCondLst>
                                        </p:cTn>
                                        <p:tgtEl>
                                          <p:spTgt spid="31"/>
                                        </p:tgtEl>
                                      </p:cBhvr>
                                      <p:to x="100000" y="80000"/>
                                    </p:animScale>
                                    <p:animScale>
                                      <p:cBhvr>
                                        <p:cTn id="131" dur="83" decel="50000">
                                          <p:stCondLst>
                                            <p:cond delay="669"/>
                                          </p:stCondLst>
                                        </p:cTn>
                                        <p:tgtEl>
                                          <p:spTgt spid="31"/>
                                        </p:tgtEl>
                                      </p:cBhvr>
                                      <p:to x="100000" y="100000"/>
                                    </p:animScale>
                                    <p:animScale>
                                      <p:cBhvr>
                                        <p:cTn id="132" dur="13">
                                          <p:stCondLst>
                                            <p:cond delay="821"/>
                                          </p:stCondLst>
                                        </p:cTn>
                                        <p:tgtEl>
                                          <p:spTgt spid="31"/>
                                        </p:tgtEl>
                                      </p:cBhvr>
                                      <p:to x="100000" y="90000"/>
                                    </p:animScale>
                                    <p:animScale>
                                      <p:cBhvr>
                                        <p:cTn id="133" dur="83" decel="50000">
                                          <p:stCondLst>
                                            <p:cond delay="834"/>
                                          </p:stCondLst>
                                        </p:cTn>
                                        <p:tgtEl>
                                          <p:spTgt spid="31"/>
                                        </p:tgtEl>
                                      </p:cBhvr>
                                      <p:to x="100000" y="100000"/>
                                    </p:animScale>
                                    <p:animScale>
                                      <p:cBhvr>
                                        <p:cTn id="134" dur="13">
                                          <p:stCondLst>
                                            <p:cond delay="904"/>
                                          </p:stCondLst>
                                        </p:cTn>
                                        <p:tgtEl>
                                          <p:spTgt spid="31"/>
                                        </p:tgtEl>
                                      </p:cBhvr>
                                      <p:to x="100000" y="95000"/>
                                    </p:animScale>
                                    <p:animScale>
                                      <p:cBhvr>
                                        <p:cTn id="135" dur="83" decel="50000">
                                          <p:stCondLst>
                                            <p:cond delay="917"/>
                                          </p:stCondLst>
                                        </p:cTn>
                                        <p:tgtEl>
                                          <p:spTgt spid="31"/>
                                        </p:tgtEl>
                                      </p:cBhvr>
                                      <p:to x="100000" y="100000"/>
                                    </p:animScale>
                                  </p:childTnLst>
                                </p:cTn>
                              </p:par>
                            </p:childTnLst>
                          </p:cTn>
                        </p:par>
                        <p:par>
                          <p:cTn id="136" fill="hold">
                            <p:stCondLst>
                              <p:cond delay="3250"/>
                            </p:stCondLst>
                            <p:childTnLst>
                              <p:par>
                                <p:cTn id="137" presetID="12" presetClass="entr" presetSubtype="8" fill="hold" grpId="0" nodeType="afterEffect">
                                  <p:stCondLst>
                                    <p:cond delay="0"/>
                                  </p:stCondLst>
                                  <p:childTnLst>
                                    <p:set>
                                      <p:cBhvr>
                                        <p:cTn id="138" dur="1" fill="hold">
                                          <p:stCondLst>
                                            <p:cond delay="0"/>
                                          </p:stCondLst>
                                        </p:cTn>
                                        <p:tgtEl>
                                          <p:spTgt spid="21"/>
                                        </p:tgtEl>
                                        <p:attrNameLst>
                                          <p:attrName>style.visibility</p:attrName>
                                        </p:attrNameLst>
                                      </p:cBhvr>
                                      <p:to>
                                        <p:strVal val="visible"/>
                                      </p:to>
                                    </p:set>
                                    <p:anim calcmode="lin" valueType="num">
                                      <p:cBhvr additive="base">
                                        <p:cTn id="139" dur="500"/>
                                        <p:tgtEl>
                                          <p:spTgt spid="21"/>
                                        </p:tgtEl>
                                        <p:attrNameLst>
                                          <p:attrName>ppt_x</p:attrName>
                                        </p:attrNameLst>
                                      </p:cBhvr>
                                      <p:tavLst>
                                        <p:tav tm="0">
                                          <p:val>
                                            <p:strVal val="#ppt_x-#ppt_w*1.125000"/>
                                          </p:val>
                                        </p:tav>
                                        <p:tav tm="100000">
                                          <p:val>
                                            <p:strVal val="#ppt_x"/>
                                          </p:val>
                                        </p:tav>
                                      </p:tavLst>
                                    </p:anim>
                                    <p:animEffect transition="in" filter="wipe(right)">
                                      <p:cBhvr>
                                        <p:cTn id="140" dur="500"/>
                                        <p:tgtEl>
                                          <p:spTgt spid="21"/>
                                        </p:tgtEl>
                                      </p:cBhvr>
                                    </p:animEffect>
                                  </p:childTnLst>
                                </p:cTn>
                              </p:par>
                            </p:childTnLst>
                          </p:cTn>
                        </p:par>
                        <p:par>
                          <p:cTn id="141" fill="hold">
                            <p:stCondLst>
                              <p:cond delay="3750"/>
                            </p:stCondLst>
                            <p:childTnLst>
                              <p:par>
                                <p:cTn id="142" presetID="2" presetClass="entr" presetSubtype="4" fill="hold" grpId="0" nodeType="afterEffect">
                                  <p:stCondLst>
                                    <p:cond delay="0"/>
                                  </p:stCondLst>
                                  <p:childTnLst>
                                    <p:set>
                                      <p:cBhvr>
                                        <p:cTn id="143" dur="1" fill="hold">
                                          <p:stCondLst>
                                            <p:cond delay="0"/>
                                          </p:stCondLst>
                                        </p:cTn>
                                        <p:tgtEl>
                                          <p:spTgt spid="42"/>
                                        </p:tgtEl>
                                        <p:attrNameLst>
                                          <p:attrName>style.visibility</p:attrName>
                                        </p:attrNameLst>
                                      </p:cBhvr>
                                      <p:to>
                                        <p:strVal val="visible"/>
                                      </p:to>
                                    </p:set>
                                    <p:anim calcmode="lin" valueType="num">
                                      <p:cBhvr additive="base">
                                        <p:cTn id="144" dur="500" fill="hold"/>
                                        <p:tgtEl>
                                          <p:spTgt spid="42"/>
                                        </p:tgtEl>
                                        <p:attrNameLst>
                                          <p:attrName>ppt_x</p:attrName>
                                        </p:attrNameLst>
                                      </p:cBhvr>
                                      <p:tavLst>
                                        <p:tav tm="0">
                                          <p:val>
                                            <p:strVal val="#ppt_x"/>
                                          </p:val>
                                        </p:tav>
                                        <p:tav tm="100000">
                                          <p:val>
                                            <p:strVal val="#ppt_x"/>
                                          </p:val>
                                        </p:tav>
                                      </p:tavLst>
                                    </p:anim>
                                    <p:anim calcmode="lin" valueType="num">
                                      <p:cBhvr additive="base">
                                        <p:cTn id="145" dur="500" fill="hold"/>
                                        <p:tgtEl>
                                          <p:spTgt spid="42"/>
                                        </p:tgtEl>
                                        <p:attrNameLst>
                                          <p:attrName>ppt_y</p:attrName>
                                        </p:attrNameLst>
                                      </p:cBhvr>
                                      <p:tavLst>
                                        <p:tav tm="0">
                                          <p:val>
                                            <p:strVal val="1+#ppt_h/2"/>
                                          </p:val>
                                        </p:tav>
                                        <p:tav tm="100000">
                                          <p:val>
                                            <p:strVal val="#ppt_y"/>
                                          </p:val>
                                        </p:tav>
                                      </p:tavLst>
                                    </p:anim>
                                  </p:childTnLst>
                                </p:cTn>
                              </p:par>
                            </p:childTnLst>
                          </p:cTn>
                        </p:par>
                        <p:par>
                          <p:cTn id="146" fill="hold">
                            <p:stCondLst>
                              <p:cond delay="4250"/>
                            </p:stCondLst>
                            <p:childTnLst>
                              <p:par>
                                <p:cTn id="147" presetID="12" presetClass="entr" presetSubtype="8" fill="hold" grpId="0" nodeType="afterEffect">
                                  <p:stCondLst>
                                    <p:cond delay="0"/>
                                  </p:stCondLst>
                                  <p:childTnLst>
                                    <p:set>
                                      <p:cBhvr>
                                        <p:cTn id="148" dur="1" fill="hold">
                                          <p:stCondLst>
                                            <p:cond delay="0"/>
                                          </p:stCondLst>
                                        </p:cTn>
                                        <p:tgtEl>
                                          <p:spTgt spid="22"/>
                                        </p:tgtEl>
                                        <p:attrNameLst>
                                          <p:attrName>style.visibility</p:attrName>
                                        </p:attrNameLst>
                                      </p:cBhvr>
                                      <p:to>
                                        <p:strVal val="visible"/>
                                      </p:to>
                                    </p:set>
                                    <p:anim calcmode="lin" valueType="num">
                                      <p:cBhvr additive="base">
                                        <p:cTn id="149" dur="500"/>
                                        <p:tgtEl>
                                          <p:spTgt spid="22"/>
                                        </p:tgtEl>
                                        <p:attrNameLst>
                                          <p:attrName>ppt_x</p:attrName>
                                        </p:attrNameLst>
                                      </p:cBhvr>
                                      <p:tavLst>
                                        <p:tav tm="0">
                                          <p:val>
                                            <p:strVal val="#ppt_x-#ppt_w*1.125000"/>
                                          </p:val>
                                        </p:tav>
                                        <p:tav tm="100000">
                                          <p:val>
                                            <p:strVal val="#ppt_x"/>
                                          </p:val>
                                        </p:tav>
                                      </p:tavLst>
                                    </p:anim>
                                    <p:animEffect transition="in" filter="wipe(right)">
                                      <p:cBhvr>
                                        <p:cTn id="150" dur="500"/>
                                        <p:tgtEl>
                                          <p:spTgt spid="22"/>
                                        </p:tgtEl>
                                      </p:cBhvr>
                                    </p:animEffect>
                                  </p:childTnLst>
                                </p:cTn>
                              </p:par>
                            </p:childTnLst>
                          </p:cTn>
                        </p:par>
                        <p:par>
                          <p:cTn id="151" fill="hold">
                            <p:stCondLst>
                              <p:cond delay="4750"/>
                            </p:stCondLst>
                            <p:childTnLst>
                              <p:par>
                                <p:cTn id="152" presetID="2" presetClass="entr" presetSubtype="4" fill="hold" grpId="0" nodeType="afterEffect">
                                  <p:stCondLst>
                                    <p:cond delay="0"/>
                                  </p:stCondLst>
                                  <p:childTnLst>
                                    <p:set>
                                      <p:cBhvr>
                                        <p:cTn id="153" dur="1" fill="hold">
                                          <p:stCondLst>
                                            <p:cond delay="0"/>
                                          </p:stCondLst>
                                        </p:cTn>
                                        <p:tgtEl>
                                          <p:spTgt spid="45"/>
                                        </p:tgtEl>
                                        <p:attrNameLst>
                                          <p:attrName>style.visibility</p:attrName>
                                        </p:attrNameLst>
                                      </p:cBhvr>
                                      <p:to>
                                        <p:strVal val="visible"/>
                                      </p:to>
                                    </p:set>
                                    <p:anim calcmode="lin" valueType="num">
                                      <p:cBhvr additive="base">
                                        <p:cTn id="154" dur="500" fill="hold"/>
                                        <p:tgtEl>
                                          <p:spTgt spid="45"/>
                                        </p:tgtEl>
                                        <p:attrNameLst>
                                          <p:attrName>ppt_x</p:attrName>
                                        </p:attrNameLst>
                                      </p:cBhvr>
                                      <p:tavLst>
                                        <p:tav tm="0">
                                          <p:val>
                                            <p:strVal val="#ppt_x"/>
                                          </p:val>
                                        </p:tav>
                                        <p:tav tm="100000">
                                          <p:val>
                                            <p:strVal val="#ppt_x"/>
                                          </p:val>
                                        </p:tav>
                                      </p:tavLst>
                                    </p:anim>
                                    <p:anim calcmode="lin" valueType="num">
                                      <p:cBhvr additive="base">
                                        <p:cTn id="155" dur="500" fill="hold"/>
                                        <p:tgtEl>
                                          <p:spTgt spid="45"/>
                                        </p:tgtEl>
                                        <p:attrNameLst>
                                          <p:attrName>ppt_y</p:attrName>
                                        </p:attrNameLst>
                                      </p:cBhvr>
                                      <p:tavLst>
                                        <p:tav tm="0">
                                          <p:val>
                                            <p:strVal val="1+#ppt_h/2"/>
                                          </p:val>
                                        </p:tav>
                                        <p:tav tm="100000">
                                          <p:val>
                                            <p:strVal val="#ppt_y"/>
                                          </p:val>
                                        </p:tav>
                                      </p:tavLst>
                                    </p:anim>
                                  </p:childTnLst>
                                </p:cTn>
                              </p:par>
                            </p:childTnLst>
                          </p:cTn>
                        </p:par>
                        <p:par>
                          <p:cTn id="156" fill="hold">
                            <p:stCondLst>
                              <p:cond delay="5250"/>
                            </p:stCondLst>
                            <p:childTnLst>
                              <p:par>
                                <p:cTn id="157" presetID="12" presetClass="entr" presetSubtype="8" fill="hold" grpId="0" nodeType="afterEffect">
                                  <p:stCondLst>
                                    <p:cond delay="0"/>
                                  </p:stCondLst>
                                  <p:childTnLst>
                                    <p:set>
                                      <p:cBhvr>
                                        <p:cTn id="158" dur="1" fill="hold">
                                          <p:stCondLst>
                                            <p:cond delay="0"/>
                                          </p:stCondLst>
                                        </p:cTn>
                                        <p:tgtEl>
                                          <p:spTgt spid="47"/>
                                        </p:tgtEl>
                                        <p:attrNameLst>
                                          <p:attrName>style.visibility</p:attrName>
                                        </p:attrNameLst>
                                      </p:cBhvr>
                                      <p:to>
                                        <p:strVal val="visible"/>
                                      </p:to>
                                    </p:set>
                                    <p:anim calcmode="lin" valueType="num">
                                      <p:cBhvr additive="base">
                                        <p:cTn id="159" dur="500"/>
                                        <p:tgtEl>
                                          <p:spTgt spid="47"/>
                                        </p:tgtEl>
                                        <p:attrNameLst>
                                          <p:attrName>ppt_x</p:attrName>
                                        </p:attrNameLst>
                                      </p:cBhvr>
                                      <p:tavLst>
                                        <p:tav tm="0">
                                          <p:val>
                                            <p:strVal val="#ppt_x-#ppt_w*1.125000"/>
                                          </p:val>
                                        </p:tav>
                                        <p:tav tm="100000">
                                          <p:val>
                                            <p:strVal val="#ppt_x"/>
                                          </p:val>
                                        </p:tav>
                                      </p:tavLst>
                                    </p:anim>
                                    <p:animEffect transition="in" filter="wipe(right)">
                                      <p:cBhvr>
                                        <p:cTn id="160" dur="500"/>
                                        <p:tgtEl>
                                          <p:spTgt spid="47"/>
                                        </p:tgtEl>
                                      </p:cBhvr>
                                    </p:animEffect>
                                  </p:childTnLst>
                                </p:cTn>
                              </p:par>
                            </p:childTnLst>
                          </p:cTn>
                        </p:par>
                        <p:par>
                          <p:cTn id="161" fill="hold">
                            <p:stCondLst>
                              <p:cond delay="5750"/>
                            </p:stCondLst>
                            <p:childTnLst>
                              <p:par>
                                <p:cTn id="162" presetID="2" presetClass="entr" presetSubtype="4" fill="hold" grpId="0" nodeType="afterEffect">
                                  <p:stCondLst>
                                    <p:cond delay="0"/>
                                  </p:stCondLst>
                                  <p:childTnLst>
                                    <p:set>
                                      <p:cBhvr>
                                        <p:cTn id="163" dur="1" fill="hold">
                                          <p:stCondLst>
                                            <p:cond delay="0"/>
                                          </p:stCondLst>
                                        </p:cTn>
                                        <p:tgtEl>
                                          <p:spTgt spid="49"/>
                                        </p:tgtEl>
                                        <p:attrNameLst>
                                          <p:attrName>style.visibility</p:attrName>
                                        </p:attrNameLst>
                                      </p:cBhvr>
                                      <p:to>
                                        <p:strVal val="visible"/>
                                      </p:to>
                                    </p:set>
                                    <p:anim calcmode="lin" valueType="num">
                                      <p:cBhvr additive="base">
                                        <p:cTn id="164" dur="500" fill="hold"/>
                                        <p:tgtEl>
                                          <p:spTgt spid="49"/>
                                        </p:tgtEl>
                                        <p:attrNameLst>
                                          <p:attrName>ppt_x</p:attrName>
                                        </p:attrNameLst>
                                      </p:cBhvr>
                                      <p:tavLst>
                                        <p:tav tm="0">
                                          <p:val>
                                            <p:strVal val="#ppt_x"/>
                                          </p:val>
                                        </p:tav>
                                        <p:tav tm="100000">
                                          <p:val>
                                            <p:strVal val="#ppt_x"/>
                                          </p:val>
                                        </p:tav>
                                      </p:tavLst>
                                    </p:anim>
                                    <p:anim calcmode="lin" valueType="num">
                                      <p:cBhvr additive="base">
                                        <p:cTn id="165" dur="500" fill="hold"/>
                                        <p:tgtEl>
                                          <p:spTgt spid="49"/>
                                        </p:tgtEl>
                                        <p:attrNameLst>
                                          <p:attrName>ppt_y</p:attrName>
                                        </p:attrNameLst>
                                      </p:cBhvr>
                                      <p:tavLst>
                                        <p:tav tm="0">
                                          <p:val>
                                            <p:strVal val="1+#ppt_h/2"/>
                                          </p:val>
                                        </p:tav>
                                        <p:tav tm="100000">
                                          <p:val>
                                            <p:strVal val="#ppt_y"/>
                                          </p:val>
                                        </p:tav>
                                      </p:tavLst>
                                    </p:anim>
                                  </p:childTnLst>
                                </p:cTn>
                              </p:par>
                            </p:childTnLst>
                          </p:cTn>
                        </p:par>
                        <p:par>
                          <p:cTn id="166" fill="hold">
                            <p:stCondLst>
                              <p:cond delay="6250"/>
                            </p:stCondLst>
                            <p:childTnLst>
                              <p:par>
                                <p:cTn id="167" presetID="12" presetClass="entr" presetSubtype="8" fill="hold" grpId="0" nodeType="afterEffect">
                                  <p:stCondLst>
                                    <p:cond delay="0"/>
                                  </p:stCondLst>
                                  <p:childTnLst>
                                    <p:set>
                                      <p:cBhvr>
                                        <p:cTn id="168" dur="1" fill="hold">
                                          <p:stCondLst>
                                            <p:cond delay="0"/>
                                          </p:stCondLst>
                                        </p:cTn>
                                        <p:tgtEl>
                                          <p:spTgt spid="51"/>
                                        </p:tgtEl>
                                        <p:attrNameLst>
                                          <p:attrName>style.visibility</p:attrName>
                                        </p:attrNameLst>
                                      </p:cBhvr>
                                      <p:to>
                                        <p:strVal val="visible"/>
                                      </p:to>
                                    </p:set>
                                    <p:anim calcmode="lin" valueType="num">
                                      <p:cBhvr additive="base">
                                        <p:cTn id="169" dur="500"/>
                                        <p:tgtEl>
                                          <p:spTgt spid="51"/>
                                        </p:tgtEl>
                                        <p:attrNameLst>
                                          <p:attrName>ppt_x</p:attrName>
                                        </p:attrNameLst>
                                      </p:cBhvr>
                                      <p:tavLst>
                                        <p:tav tm="0">
                                          <p:val>
                                            <p:strVal val="#ppt_x-#ppt_w*1.125000"/>
                                          </p:val>
                                        </p:tav>
                                        <p:tav tm="100000">
                                          <p:val>
                                            <p:strVal val="#ppt_x"/>
                                          </p:val>
                                        </p:tav>
                                      </p:tavLst>
                                    </p:anim>
                                    <p:animEffect transition="in" filter="wipe(right)">
                                      <p:cBhvr>
                                        <p:cTn id="170" dur="500"/>
                                        <p:tgtEl>
                                          <p:spTgt spid="51"/>
                                        </p:tgtEl>
                                      </p:cBhvr>
                                    </p:animEffect>
                                  </p:childTnLst>
                                </p:cTn>
                              </p:par>
                            </p:childTnLst>
                          </p:cTn>
                        </p:par>
                        <p:par>
                          <p:cTn id="171" fill="hold">
                            <p:stCondLst>
                              <p:cond delay="6750"/>
                            </p:stCondLst>
                            <p:childTnLst>
                              <p:par>
                                <p:cTn id="172" presetID="2" presetClass="entr" presetSubtype="4" fill="hold" grpId="0" nodeType="afterEffect">
                                  <p:stCondLst>
                                    <p:cond delay="0"/>
                                  </p:stCondLst>
                                  <p:childTnLst>
                                    <p:set>
                                      <p:cBhvr>
                                        <p:cTn id="173" dur="1" fill="hold">
                                          <p:stCondLst>
                                            <p:cond delay="0"/>
                                          </p:stCondLst>
                                        </p:cTn>
                                        <p:tgtEl>
                                          <p:spTgt spid="53"/>
                                        </p:tgtEl>
                                        <p:attrNameLst>
                                          <p:attrName>style.visibility</p:attrName>
                                        </p:attrNameLst>
                                      </p:cBhvr>
                                      <p:to>
                                        <p:strVal val="visible"/>
                                      </p:to>
                                    </p:set>
                                    <p:anim calcmode="lin" valueType="num">
                                      <p:cBhvr additive="base">
                                        <p:cTn id="174" dur="500" fill="hold"/>
                                        <p:tgtEl>
                                          <p:spTgt spid="53"/>
                                        </p:tgtEl>
                                        <p:attrNameLst>
                                          <p:attrName>ppt_x</p:attrName>
                                        </p:attrNameLst>
                                      </p:cBhvr>
                                      <p:tavLst>
                                        <p:tav tm="0">
                                          <p:val>
                                            <p:strVal val="#ppt_x"/>
                                          </p:val>
                                        </p:tav>
                                        <p:tav tm="100000">
                                          <p:val>
                                            <p:strVal val="#ppt_x"/>
                                          </p:val>
                                        </p:tav>
                                      </p:tavLst>
                                    </p:anim>
                                    <p:anim calcmode="lin" valueType="num">
                                      <p:cBhvr additive="base">
                                        <p:cTn id="17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42" grpId="0"/>
      <p:bldP spid="45" grpId="0"/>
      <p:bldP spid="47" grpId="0" animBg="1"/>
      <p:bldP spid="49" grpId="0"/>
      <p:bldP spid="51" grpId="0" animBg="1"/>
      <p:bldP spid="53" grpId="0"/>
      <p:bldP spid="17" grpId="0" animBg="1"/>
      <p:bldP spid="17" grpId="1" animBg="1"/>
      <p:bldP spid="20" grpId="0" animBg="1"/>
      <p:bldP spid="23" grpId="0" animBg="1"/>
      <p:bldP spid="24" grpId="0" animBg="1"/>
      <p:bldP spid="25" grpId="0" animBg="1"/>
      <p:bldP spid="26" grpId="0" animBg="1"/>
      <p:bldP spid="27"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37157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Moving</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Average</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under</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COVID-19</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pic>
        <p:nvPicPr>
          <p:cNvPr id="10" name="Picture 9">
            <a:extLst>
              <a:ext uri="{FF2B5EF4-FFF2-40B4-BE49-F238E27FC236}">
                <a16:creationId xmlns:a16="http://schemas.microsoft.com/office/drawing/2014/main" id="{7B46B633-F59B-564A-88EF-9515E1945A61}"/>
              </a:ext>
            </a:extLst>
          </p:cNvPr>
          <p:cNvPicPr>
            <a:picLocks noChangeAspect="1"/>
          </p:cNvPicPr>
          <p:nvPr/>
        </p:nvPicPr>
        <p:blipFill>
          <a:blip r:embed="rId3"/>
          <a:stretch>
            <a:fillRect/>
          </a:stretch>
        </p:blipFill>
        <p:spPr>
          <a:xfrm>
            <a:off x="1780257" y="874011"/>
            <a:ext cx="5277600" cy="2571712"/>
          </a:xfrm>
          <a:prstGeom prst="rect">
            <a:avLst/>
          </a:prstGeom>
        </p:spPr>
      </p:pic>
      <p:sp>
        <p:nvSpPr>
          <p:cNvPr id="15" name="TextBox 14">
            <a:extLst>
              <a:ext uri="{FF2B5EF4-FFF2-40B4-BE49-F238E27FC236}">
                <a16:creationId xmlns:a16="http://schemas.microsoft.com/office/drawing/2014/main" id="{B400DA0F-246B-3D41-98E3-91F4D705756F}"/>
              </a:ext>
            </a:extLst>
          </p:cNvPr>
          <p:cNvSpPr txBox="1"/>
          <p:nvPr/>
        </p:nvSpPr>
        <p:spPr>
          <a:xfrm>
            <a:off x="649570" y="3626694"/>
            <a:ext cx="7538974" cy="1166088"/>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short-term</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WMA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down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when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financial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panic</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struck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market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beginning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momentarily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crossed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long-term</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WMA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before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pulling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back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around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Since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short-term</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line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flying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above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long-term</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line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shown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sign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flattening,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signaling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bouncing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out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impact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caused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COVID-19.</a:t>
            </a:r>
            <a:r>
              <a:rPr lang="zh-CN" altLang="en-US"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586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8729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with Linear Regression</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14" name="TextBox 13">
            <a:extLst>
              <a:ext uri="{FF2B5EF4-FFF2-40B4-BE49-F238E27FC236}">
                <a16:creationId xmlns:a16="http://schemas.microsoft.com/office/drawing/2014/main" id="{906ED71D-56DB-E042-9C35-1A8D7E640C42}"/>
              </a:ext>
            </a:extLst>
          </p:cNvPr>
          <p:cNvSpPr txBox="1"/>
          <p:nvPr/>
        </p:nvSpPr>
        <p:spPr>
          <a:xfrm>
            <a:off x="804439" y="2121894"/>
            <a:ext cx="7538974" cy="2551083"/>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Using Linear Regression on NIO’s daily closing price as well as trading volume, we are able to get a model with a 0.538 R-squared value when applying a 30-day forecast window (lag). The R-squared value of the model decreases as the window decreases; when the window drops to 1 day the R-squared value becomes 0.992. </a:t>
            </a:r>
          </a:p>
          <a:p>
            <a:pPr>
              <a:lnSpc>
                <a:spcPct val="150000"/>
              </a:lnSpc>
            </a:pPr>
            <a:r>
              <a:rPr lang="en-US" sz="1200" dirty="0">
                <a:latin typeface="Arial" panose="020B0604020202020204" pitchFamily="34" charset="0"/>
                <a:cs typeface="Arial" panose="020B0604020202020204" pitchFamily="34" charset="0"/>
              </a:rPr>
              <a:t>	In order for us to look further into the future, a large forecast window is necessary, but the poor performance of the model (with a small R-squared value) means that the current model is not very reliable in predicting future stock price for NIO. Diminishing the forecast window to improve the model’s performance makes no sense as well since such a short-term forecast does not help much with the client’s investment decision</a:t>
            </a:r>
            <a:r>
              <a:rPr lang="en-US" altLang="zh-CN" sz="1200" dirty="0">
                <a:latin typeface="Arial" panose="020B0604020202020204" pitchFamily="34" charset="0"/>
                <a:cs typeface="Arial" panose="020B0604020202020204" pitchFamily="34" charset="0"/>
              </a:rPr>
              <a:t>-making</a:t>
            </a:r>
            <a:r>
              <a:rPr lang="en-US" sz="1200"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14865FAA-5047-704E-9F37-4C2D5EFBF381}"/>
              </a:ext>
            </a:extLst>
          </p:cNvPr>
          <p:cNvGrpSpPr/>
          <p:nvPr/>
        </p:nvGrpSpPr>
        <p:grpSpPr>
          <a:xfrm>
            <a:off x="4794573" y="873778"/>
            <a:ext cx="3648896" cy="1250630"/>
            <a:chOff x="5143921" y="726702"/>
            <a:chExt cx="3648896" cy="1250630"/>
          </a:xfrm>
        </p:grpSpPr>
        <p:pic>
          <p:nvPicPr>
            <p:cNvPr id="8" name="Picture 7">
              <a:extLst>
                <a:ext uri="{FF2B5EF4-FFF2-40B4-BE49-F238E27FC236}">
                  <a16:creationId xmlns:a16="http://schemas.microsoft.com/office/drawing/2014/main" id="{2BF9486F-3674-C449-985B-BF20306C21D8}"/>
                </a:ext>
              </a:extLst>
            </p:cNvPr>
            <p:cNvPicPr>
              <a:picLocks noChangeAspect="1"/>
            </p:cNvPicPr>
            <p:nvPr/>
          </p:nvPicPr>
          <p:blipFill rotWithShape="1">
            <a:blip r:embed="rId3"/>
            <a:srcRect t="83150"/>
            <a:stretch/>
          </p:blipFill>
          <p:spPr>
            <a:xfrm>
              <a:off x="5143921" y="1110632"/>
              <a:ext cx="3648896" cy="866700"/>
            </a:xfrm>
            <a:prstGeom prst="rect">
              <a:avLst/>
            </a:prstGeom>
          </p:spPr>
        </p:pic>
        <p:pic>
          <p:nvPicPr>
            <p:cNvPr id="9" name="Picture 8">
              <a:extLst>
                <a:ext uri="{FF2B5EF4-FFF2-40B4-BE49-F238E27FC236}">
                  <a16:creationId xmlns:a16="http://schemas.microsoft.com/office/drawing/2014/main" id="{01673CD4-9573-6A4C-9F41-270A75ED0D62}"/>
                </a:ext>
              </a:extLst>
            </p:cNvPr>
            <p:cNvPicPr>
              <a:picLocks noChangeAspect="1"/>
            </p:cNvPicPr>
            <p:nvPr/>
          </p:nvPicPr>
          <p:blipFill rotWithShape="1">
            <a:blip r:embed="rId3"/>
            <a:srcRect b="92165"/>
            <a:stretch/>
          </p:blipFill>
          <p:spPr>
            <a:xfrm>
              <a:off x="5143921" y="726702"/>
              <a:ext cx="3648896" cy="403016"/>
            </a:xfrm>
            <a:prstGeom prst="rect">
              <a:avLst/>
            </a:prstGeom>
          </p:spPr>
        </p:pic>
      </p:grpSp>
      <p:grpSp>
        <p:nvGrpSpPr>
          <p:cNvPr id="18" name="Group 17">
            <a:extLst>
              <a:ext uri="{FF2B5EF4-FFF2-40B4-BE49-F238E27FC236}">
                <a16:creationId xmlns:a16="http://schemas.microsoft.com/office/drawing/2014/main" id="{194411F2-CB04-AC49-92FF-99EE591B109E}"/>
              </a:ext>
            </a:extLst>
          </p:cNvPr>
          <p:cNvGrpSpPr/>
          <p:nvPr/>
        </p:nvGrpSpPr>
        <p:grpSpPr>
          <a:xfrm>
            <a:off x="704383" y="873778"/>
            <a:ext cx="3687208" cy="1248116"/>
            <a:chOff x="884792" y="859439"/>
            <a:chExt cx="3687208" cy="1248116"/>
          </a:xfrm>
        </p:grpSpPr>
        <p:pic>
          <p:nvPicPr>
            <p:cNvPr id="12" name="Picture 11">
              <a:extLst>
                <a:ext uri="{FF2B5EF4-FFF2-40B4-BE49-F238E27FC236}">
                  <a16:creationId xmlns:a16="http://schemas.microsoft.com/office/drawing/2014/main" id="{BB6830D5-FDD5-E846-9DD1-A3A5C79EAC69}"/>
                </a:ext>
              </a:extLst>
            </p:cNvPr>
            <p:cNvPicPr>
              <a:picLocks noChangeAspect="1"/>
            </p:cNvPicPr>
            <p:nvPr/>
          </p:nvPicPr>
          <p:blipFill rotWithShape="1">
            <a:blip r:embed="rId4"/>
            <a:srcRect t="83570"/>
            <a:stretch/>
          </p:blipFill>
          <p:spPr>
            <a:xfrm>
              <a:off x="884792" y="1262455"/>
              <a:ext cx="3687208" cy="845100"/>
            </a:xfrm>
            <a:prstGeom prst="rect">
              <a:avLst/>
            </a:prstGeom>
          </p:spPr>
        </p:pic>
        <p:pic>
          <p:nvPicPr>
            <p:cNvPr id="17" name="Picture 16">
              <a:extLst>
                <a:ext uri="{FF2B5EF4-FFF2-40B4-BE49-F238E27FC236}">
                  <a16:creationId xmlns:a16="http://schemas.microsoft.com/office/drawing/2014/main" id="{92851D79-17B5-CA46-8617-3D00A2F1C714}"/>
                </a:ext>
              </a:extLst>
            </p:cNvPr>
            <p:cNvPicPr>
              <a:picLocks noChangeAspect="1"/>
            </p:cNvPicPr>
            <p:nvPr/>
          </p:nvPicPr>
          <p:blipFill rotWithShape="1">
            <a:blip r:embed="rId4"/>
            <a:srcRect b="92165"/>
            <a:stretch/>
          </p:blipFill>
          <p:spPr>
            <a:xfrm>
              <a:off x="884792" y="859439"/>
              <a:ext cx="3687208" cy="403016"/>
            </a:xfrm>
            <a:prstGeom prst="rect">
              <a:avLst/>
            </a:prstGeom>
          </p:spPr>
        </p:pic>
      </p:grpSp>
    </p:spTree>
    <p:extLst>
      <p:ext uri="{BB962C8B-B14F-4D97-AF65-F5344CB8AC3E}">
        <p14:creationId xmlns:p14="http://schemas.microsoft.com/office/powerpoint/2010/main" val="246803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506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with ARIMA</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Model</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14" name="TextBox 13">
            <a:extLst>
              <a:ext uri="{FF2B5EF4-FFF2-40B4-BE49-F238E27FC236}">
                <a16:creationId xmlns:a16="http://schemas.microsoft.com/office/drawing/2014/main" id="{906ED71D-56DB-E042-9C35-1A8D7E640C42}"/>
              </a:ext>
            </a:extLst>
          </p:cNvPr>
          <p:cNvSpPr txBox="1"/>
          <p:nvPr/>
        </p:nvSpPr>
        <p:spPr>
          <a:xfrm>
            <a:off x="784226" y="4000305"/>
            <a:ext cx="7538974" cy="335092"/>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B8A2E659-C353-4D47-B289-6D1A09E4D513}"/>
              </a:ext>
            </a:extLst>
          </p:cNvPr>
          <p:cNvSpPr txBox="1"/>
          <p:nvPr/>
        </p:nvSpPr>
        <p:spPr>
          <a:xfrm>
            <a:off x="899713" y="3080683"/>
            <a:ext cx="7308000" cy="1754711"/>
          </a:xfrm>
          <a:prstGeom prst="rect">
            <a:avLst/>
          </a:prstGeom>
          <a:noFill/>
        </p:spPr>
        <p:txBody>
          <a:bodyPr wrap="square" rtlCol="0">
            <a:spAutoFit/>
          </a:bodyPr>
          <a:lstStyle/>
          <a:p>
            <a:pPr>
              <a:lnSpc>
                <a:spcPct val="150000"/>
              </a:lnSpc>
            </a:pPr>
            <a:r>
              <a:rPr lang="en-US" dirty="0"/>
              <a:t>	</a:t>
            </a:r>
            <a:r>
              <a:rPr lang="en-US" sz="1200" dirty="0"/>
              <a:t>The automated ARIMA model trained with NIO’s stock performance in the past year gives NIO an upward prediction. </a:t>
            </a:r>
          </a:p>
          <a:p>
            <a:pPr>
              <a:lnSpc>
                <a:spcPct val="150000"/>
              </a:lnSpc>
            </a:pPr>
            <a:r>
              <a:rPr lang="en-US" sz="1200" dirty="0"/>
              <a:t>	One vulnerable aspect of the ARIMA model is that NIO’s stock performance has not been the most steady since its IPO as the company is still working on its cash flow and profit pattern and expanding or diminishing the training data span will lead to the upshift or downshift of the prediction line. The current model is trained with a one-year price span.</a:t>
            </a:r>
            <a:endParaRPr lang="en-US" dirty="0"/>
          </a:p>
        </p:txBody>
      </p:sp>
      <p:pic>
        <p:nvPicPr>
          <p:cNvPr id="22" name="Picture 21">
            <a:extLst>
              <a:ext uri="{FF2B5EF4-FFF2-40B4-BE49-F238E27FC236}">
                <a16:creationId xmlns:a16="http://schemas.microsoft.com/office/drawing/2014/main" id="{7B13AE3D-2A4C-2346-B4F8-1A8DE88A9A6B}"/>
              </a:ext>
            </a:extLst>
          </p:cNvPr>
          <p:cNvPicPr>
            <a:picLocks noChangeAspect="1"/>
          </p:cNvPicPr>
          <p:nvPr/>
        </p:nvPicPr>
        <p:blipFill>
          <a:blip r:embed="rId3"/>
          <a:stretch>
            <a:fillRect/>
          </a:stretch>
        </p:blipFill>
        <p:spPr>
          <a:xfrm>
            <a:off x="2240121" y="671897"/>
            <a:ext cx="4627184" cy="2301703"/>
          </a:xfrm>
          <a:prstGeom prst="rect">
            <a:avLst/>
          </a:prstGeom>
        </p:spPr>
      </p:pic>
    </p:spTree>
    <p:extLst>
      <p:ext uri="{BB962C8B-B14F-4D97-AF65-F5344CB8AC3E}">
        <p14:creationId xmlns:p14="http://schemas.microsoft.com/office/powerpoint/2010/main" val="1662026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3281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with Monte Carlo Simulation</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10" name="TextBox 9">
            <a:extLst>
              <a:ext uri="{FF2B5EF4-FFF2-40B4-BE49-F238E27FC236}">
                <a16:creationId xmlns:a16="http://schemas.microsoft.com/office/drawing/2014/main" id="{46FD4A21-4696-2446-9753-3BC06ED99DF8}"/>
              </a:ext>
            </a:extLst>
          </p:cNvPr>
          <p:cNvSpPr txBox="1"/>
          <p:nvPr/>
        </p:nvSpPr>
        <p:spPr>
          <a:xfrm>
            <a:off x="752112" y="3455496"/>
            <a:ext cx="7596574" cy="889090"/>
          </a:xfrm>
          <a:prstGeom prst="rect">
            <a:avLst/>
          </a:prstGeom>
          <a:noFill/>
        </p:spPr>
        <p:txBody>
          <a:bodyPr wrap="square" rtlCol="0">
            <a:spAutoFit/>
          </a:bodyPr>
          <a:lstStyle/>
          <a:p>
            <a:pPr>
              <a:lnSpc>
                <a:spcPct val="150000"/>
              </a:lnSpc>
            </a:pPr>
            <a:r>
              <a:rPr lang="en-US" sz="1200" dirty="0"/>
              <a:t>	A 500-iteration, 252-day Monte Carlo Simulation based on NIO’s performance in the past 12 months produces the above graph for its future price in one year. The minimum value achieved in one year from now is around $0.1 and the maximum is around $370. </a:t>
            </a:r>
          </a:p>
        </p:txBody>
      </p:sp>
      <p:pic>
        <p:nvPicPr>
          <p:cNvPr id="14" name="Picture 13">
            <a:extLst>
              <a:ext uri="{FF2B5EF4-FFF2-40B4-BE49-F238E27FC236}">
                <a16:creationId xmlns:a16="http://schemas.microsoft.com/office/drawing/2014/main" id="{1D36D5BB-1E49-ED40-8509-60CAE76C0755}"/>
              </a:ext>
            </a:extLst>
          </p:cNvPr>
          <p:cNvPicPr>
            <a:picLocks noChangeAspect="1"/>
          </p:cNvPicPr>
          <p:nvPr/>
        </p:nvPicPr>
        <p:blipFill>
          <a:blip r:embed="rId3"/>
          <a:stretch>
            <a:fillRect/>
          </a:stretch>
        </p:blipFill>
        <p:spPr>
          <a:xfrm>
            <a:off x="2001649" y="686190"/>
            <a:ext cx="5097500" cy="2575410"/>
          </a:xfrm>
          <a:prstGeom prst="rect">
            <a:avLst/>
          </a:prstGeom>
        </p:spPr>
      </p:pic>
    </p:spTree>
    <p:extLst>
      <p:ext uri="{BB962C8B-B14F-4D97-AF65-F5344CB8AC3E}">
        <p14:creationId xmlns:p14="http://schemas.microsoft.com/office/powerpoint/2010/main" val="3962528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TextBox 11">
            <a:extLst>
              <a:ext uri="{FF2B5EF4-FFF2-40B4-BE49-F238E27FC236}">
                <a16:creationId xmlns:a16="http://schemas.microsoft.com/office/drawing/2014/main" id="{D84F5850-2CFE-E948-B837-D038A6FF65CE}"/>
              </a:ext>
            </a:extLst>
          </p:cNvPr>
          <p:cNvSpPr txBox="1"/>
          <p:nvPr/>
        </p:nvSpPr>
        <p:spPr>
          <a:xfrm>
            <a:off x="602125" y="3156692"/>
            <a:ext cx="8046908" cy="889090"/>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According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CNN</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Money</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 of August 6, 2020, 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Next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12</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Months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prediction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price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median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$45.43</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(+229.0%),</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high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$111.67</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(+708.6%)</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$7.03</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(-49.1%).</a:t>
            </a:r>
            <a:r>
              <a:rPr lang="en-US" altLang="zh-CN" sz="1200" baseline="30000" dirty="0">
                <a:latin typeface="Arial" panose="020B0604020202020204" pitchFamily="34" charset="0"/>
                <a:cs typeface="Arial" panose="020B0604020202020204" pitchFamily="34" charset="0"/>
              </a:rPr>
              <a:t>1</a:t>
            </a:r>
          </a:p>
          <a:p>
            <a:pPr>
              <a:lnSpc>
                <a:spcPct val="150000"/>
              </a:lnSpc>
            </a:pPr>
            <a:r>
              <a:rPr lang="en-US" sz="1200" dirty="0">
                <a:latin typeface="Arial" panose="020B0604020202020204" pitchFamily="34" charset="0"/>
                <a:cs typeface="Arial" panose="020B0604020202020204" pitchFamily="34" charset="0"/>
              </a:rPr>
              <a:t>	</a:t>
            </a: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3470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Stock</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Forecast by Financial Analysts</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pic>
        <p:nvPicPr>
          <p:cNvPr id="7" name="Picture 6">
            <a:extLst>
              <a:ext uri="{FF2B5EF4-FFF2-40B4-BE49-F238E27FC236}">
                <a16:creationId xmlns:a16="http://schemas.microsoft.com/office/drawing/2014/main" id="{89148C23-A457-2049-994E-589198A73236}"/>
              </a:ext>
            </a:extLst>
          </p:cNvPr>
          <p:cNvPicPr>
            <a:picLocks noChangeAspect="1"/>
          </p:cNvPicPr>
          <p:nvPr/>
        </p:nvPicPr>
        <p:blipFill>
          <a:blip r:embed="rId3"/>
          <a:stretch>
            <a:fillRect/>
          </a:stretch>
        </p:blipFill>
        <p:spPr>
          <a:xfrm>
            <a:off x="2870797" y="876566"/>
            <a:ext cx="3394831" cy="1759300"/>
          </a:xfrm>
          <a:prstGeom prst="rect">
            <a:avLst/>
          </a:prstGeom>
        </p:spPr>
      </p:pic>
      <p:sp>
        <p:nvSpPr>
          <p:cNvPr id="15" name="TextBox 14">
            <a:extLst>
              <a:ext uri="{FF2B5EF4-FFF2-40B4-BE49-F238E27FC236}">
                <a16:creationId xmlns:a16="http://schemas.microsoft.com/office/drawing/2014/main" id="{8F92DD80-6202-EF40-8889-248DAA37E8C3}"/>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4"/>
              </a:rPr>
              <a:t>https://money.cnn.com/quote/forecast/forecast.html?symb=NIO</a:t>
            </a:r>
            <a:endParaRPr lang="en-US" sz="1100" baseline="30000" dirty="0"/>
          </a:p>
        </p:txBody>
      </p:sp>
    </p:spTree>
    <p:extLst>
      <p:ext uri="{BB962C8B-B14F-4D97-AF65-F5344CB8AC3E}">
        <p14:creationId xmlns:p14="http://schemas.microsoft.com/office/powerpoint/2010/main" val="264704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64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03</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1180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Beta for NIO</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
        <p:nvSpPr>
          <p:cNvPr id="15" name="TextBox 14">
            <a:extLst>
              <a:ext uri="{FF2B5EF4-FFF2-40B4-BE49-F238E27FC236}">
                <a16:creationId xmlns:a16="http://schemas.microsoft.com/office/drawing/2014/main" id="{8F92DD80-6202-EF40-8889-248DAA37E8C3}"/>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3"/>
              </a:rPr>
              <a:t>https://www.zacks.com/stock/chart/NIO/fundamental/beta</a:t>
            </a:r>
            <a:endParaRPr lang="en-US" sz="1100" baseline="30000" dirty="0"/>
          </a:p>
        </p:txBody>
      </p:sp>
      <p:sp>
        <p:nvSpPr>
          <p:cNvPr id="9" name="TextBox 8">
            <a:extLst>
              <a:ext uri="{FF2B5EF4-FFF2-40B4-BE49-F238E27FC236}">
                <a16:creationId xmlns:a16="http://schemas.microsoft.com/office/drawing/2014/main" id="{84E29B51-8616-3340-BB20-EEE3B206D472}"/>
              </a:ext>
            </a:extLst>
          </p:cNvPr>
          <p:cNvSpPr txBox="1"/>
          <p:nvPr/>
        </p:nvSpPr>
        <p:spPr>
          <a:xfrm>
            <a:off x="934511" y="3251582"/>
            <a:ext cx="7445374" cy="1200713"/>
          </a:xfrm>
          <a:prstGeom prst="rect">
            <a:avLst/>
          </a:prstGeom>
          <a:noFill/>
        </p:spPr>
        <p:txBody>
          <a:bodyPr wrap="square" rtlCol="0">
            <a:spAutoFit/>
          </a:bodyPr>
          <a:lstStyle/>
          <a:p>
            <a:pPr>
              <a:lnSpc>
                <a:spcPct val="150000"/>
              </a:lnSpc>
            </a:pPr>
            <a:r>
              <a:rPr lang="en-US" dirty="0"/>
              <a:t>	</a:t>
            </a:r>
            <a:r>
              <a:rPr lang="en-US" sz="1200" dirty="0"/>
              <a:t>According to </a:t>
            </a:r>
            <a:r>
              <a:rPr lang="en-US" sz="1200" i="1" dirty="0"/>
              <a:t>ZACKS</a:t>
            </a:r>
            <a:r>
              <a:rPr lang="en-US" sz="1200" dirty="0"/>
              <a:t>, currently NIO has a beta of 2.61, which suggests that it is 2.61 times as volatile as the market.</a:t>
            </a:r>
            <a:r>
              <a:rPr lang="en-US" sz="1200" baseline="30000" dirty="0"/>
              <a:t>1</a:t>
            </a:r>
            <a:r>
              <a:rPr lang="en-US" sz="1200" dirty="0"/>
              <a:t> Its beta rocketed to around 2.9 during the outbreak of the pandemic before plummeted in March 2020. NIO is a relatively volatile security and a riskier investment, but it bears considerable potential return that other less-volatile competitors do not have.</a:t>
            </a:r>
            <a:endParaRPr lang="en-US" dirty="0"/>
          </a:p>
        </p:txBody>
      </p:sp>
      <p:pic>
        <p:nvPicPr>
          <p:cNvPr id="10" name="Picture 9">
            <a:extLst>
              <a:ext uri="{FF2B5EF4-FFF2-40B4-BE49-F238E27FC236}">
                <a16:creationId xmlns:a16="http://schemas.microsoft.com/office/drawing/2014/main" id="{28DA0799-CC47-2C4F-B2DB-A5D2BE73054E}"/>
              </a:ext>
            </a:extLst>
          </p:cNvPr>
          <p:cNvPicPr>
            <a:picLocks noChangeAspect="1"/>
          </p:cNvPicPr>
          <p:nvPr/>
        </p:nvPicPr>
        <p:blipFill>
          <a:blip r:embed="rId4"/>
          <a:stretch>
            <a:fillRect/>
          </a:stretch>
        </p:blipFill>
        <p:spPr>
          <a:xfrm>
            <a:off x="2283721" y="739204"/>
            <a:ext cx="4446384" cy="2341479"/>
          </a:xfrm>
          <a:prstGeom prst="rect">
            <a:avLst/>
          </a:prstGeom>
        </p:spPr>
      </p:pic>
    </p:spTree>
    <p:extLst>
      <p:ext uri="{BB962C8B-B14F-4D97-AF65-F5344CB8AC3E}">
        <p14:creationId xmlns:p14="http://schemas.microsoft.com/office/powerpoint/2010/main" val="881610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04</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4998902" y="1885722"/>
            <a:ext cx="2747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accent1"/>
                </a:solidFill>
                <a:latin typeface="Arial" panose="020B0604020202020204" pitchFamily="34" charset="0"/>
                <a:ea typeface="+mn-ea"/>
                <a:cs typeface="Arial" panose="020B0604020202020204" pitchFamily="34" charset="0"/>
                <a:sym typeface="+mn-lt"/>
              </a:rPr>
              <a:t>Financial</a:t>
            </a:r>
            <a:r>
              <a:rPr lang="zh-CN" altLang="en-US" sz="2000" b="1" dirty="0">
                <a:solidFill>
                  <a:schemeClr val="accent1"/>
                </a:solidFill>
                <a:latin typeface="Arial" panose="020B0604020202020204" pitchFamily="34" charset="0"/>
                <a:ea typeface="+mn-ea"/>
                <a:cs typeface="Arial" panose="020B0604020202020204" pitchFamily="34" charset="0"/>
                <a:sym typeface="+mn-lt"/>
              </a:rPr>
              <a:t> </a:t>
            </a:r>
            <a:r>
              <a:rPr lang="en-US" altLang="zh-CN" sz="2000" b="1" dirty="0">
                <a:solidFill>
                  <a:schemeClr val="accent1"/>
                </a:solidFill>
                <a:latin typeface="Arial" panose="020B0604020202020204" pitchFamily="34" charset="0"/>
                <a:ea typeface="+mn-ea"/>
                <a:cs typeface="Arial" panose="020B0604020202020204" pitchFamily="34" charset="0"/>
                <a:sym typeface="+mn-lt"/>
              </a:rPr>
              <a:t>Statements</a:t>
            </a:r>
            <a:endParaRPr lang="zh-CN" altLang="en-US" sz="2000" b="1" dirty="0">
              <a:solidFill>
                <a:schemeClr val="accent1"/>
              </a:solidFill>
              <a:latin typeface="Arial" panose="020B0604020202020204" pitchFamily="34" charset="0"/>
              <a:ea typeface="+mn-ea"/>
              <a:cs typeface="Arial" panose="020B0604020202020204" pitchFamily="34" charset="0"/>
              <a:sym typeface="+mn-lt"/>
            </a:endParaRPr>
          </a:p>
        </p:txBody>
      </p:sp>
      <p:sp>
        <p:nvSpPr>
          <p:cNvPr id="20" name="矩形 19"/>
          <p:cNvSpPr/>
          <p:nvPr/>
        </p:nvSpPr>
        <p:spPr>
          <a:xfrm>
            <a:off x="3735133" y="2239591"/>
            <a:ext cx="3326552" cy="335092"/>
          </a:xfrm>
          <a:prstGeom prst="rect">
            <a:avLst/>
          </a:prstGeom>
        </p:spPr>
        <p:txBody>
          <a:bodyPr wrap="none">
            <a:spAutoFit/>
          </a:bodyPr>
          <a:lstStyle/>
          <a:p>
            <a:pPr>
              <a:lnSpc>
                <a:spcPct val="150000"/>
              </a:lnSpc>
            </a:pPr>
            <a:r>
              <a:rPr lang="en-US" altLang="zh-CN" sz="1200" dirty="0">
                <a:solidFill>
                  <a:schemeClr val="accent1"/>
                </a:solidFill>
                <a:cs typeface="+mn-ea"/>
                <a:sym typeface="+mn-lt"/>
              </a:rPr>
              <a:t>Income</a:t>
            </a:r>
            <a:r>
              <a:rPr lang="zh-CN" altLang="en-US" sz="1200" dirty="0">
                <a:solidFill>
                  <a:schemeClr val="accent1"/>
                </a:solidFill>
                <a:cs typeface="+mn-ea"/>
                <a:sym typeface="+mn-lt"/>
              </a:rPr>
              <a:t> </a:t>
            </a:r>
            <a:r>
              <a:rPr lang="en-US" altLang="zh-CN" sz="1200" dirty="0">
                <a:solidFill>
                  <a:schemeClr val="accent1"/>
                </a:solidFill>
                <a:cs typeface="+mn-ea"/>
                <a:sym typeface="+mn-lt"/>
              </a:rPr>
              <a:t>Statement,</a:t>
            </a:r>
            <a:r>
              <a:rPr lang="zh-CN" altLang="en-US" sz="1200" dirty="0">
                <a:solidFill>
                  <a:schemeClr val="accent1"/>
                </a:solidFill>
                <a:cs typeface="+mn-ea"/>
                <a:sym typeface="+mn-lt"/>
              </a:rPr>
              <a:t> </a:t>
            </a:r>
            <a:r>
              <a:rPr lang="en-US" altLang="zh-CN" sz="1200" dirty="0">
                <a:solidFill>
                  <a:schemeClr val="accent1"/>
                </a:solidFill>
                <a:cs typeface="+mn-ea"/>
                <a:sym typeface="+mn-lt"/>
              </a:rPr>
              <a:t>Balance</a:t>
            </a:r>
            <a:r>
              <a:rPr lang="zh-CN" altLang="en-US" sz="1200" dirty="0">
                <a:solidFill>
                  <a:schemeClr val="accent1"/>
                </a:solidFill>
                <a:cs typeface="+mn-ea"/>
                <a:sym typeface="+mn-lt"/>
              </a:rPr>
              <a:t> </a:t>
            </a:r>
            <a:r>
              <a:rPr lang="en-US" altLang="zh-CN" sz="1200" dirty="0">
                <a:solidFill>
                  <a:schemeClr val="accent1"/>
                </a:solidFill>
                <a:cs typeface="+mn-ea"/>
                <a:sym typeface="+mn-lt"/>
              </a:rPr>
              <a:t>Sheet,</a:t>
            </a:r>
            <a:r>
              <a:rPr lang="zh-CN" altLang="en-US" sz="1200" dirty="0">
                <a:solidFill>
                  <a:schemeClr val="accent1"/>
                </a:solidFill>
                <a:cs typeface="+mn-ea"/>
                <a:sym typeface="+mn-lt"/>
              </a:rPr>
              <a:t> </a:t>
            </a:r>
            <a:r>
              <a:rPr lang="en-US" altLang="zh-CN" sz="1200" dirty="0">
                <a:solidFill>
                  <a:schemeClr val="accent1"/>
                </a:solidFill>
                <a:cs typeface="+mn-ea"/>
                <a:sym typeface="+mn-lt"/>
              </a:rPr>
              <a:t>Cash</a:t>
            </a:r>
            <a:r>
              <a:rPr lang="zh-CN" altLang="en-US" sz="1200" dirty="0">
                <a:solidFill>
                  <a:schemeClr val="accent1"/>
                </a:solidFill>
                <a:cs typeface="+mn-ea"/>
                <a:sym typeface="+mn-lt"/>
              </a:rPr>
              <a:t> </a:t>
            </a:r>
            <a:r>
              <a:rPr lang="en-US" altLang="zh-CN" sz="1200" dirty="0">
                <a:solidFill>
                  <a:schemeClr val="accent1"/>
                </a:solidFill>
                <a:cs typeface="+mn-ea"/>
                <a:sym typeface="+mn-lt"/>
              </a:rPr>
              <a:t>Flow</a:t>
            </a:r>
            <a:endParaRPr lang="zh-CN" altLang="en-US" sz="1800" dirty="0">
              <a:solidFill>
                <a:schemeClr val="accent1"/>
              </a:solidFill>
              <a:cs typeface="+mn-ea"/>
              <a:sym typeface="+mn-lt"/>
            </a:endParaRPr>
          </a:p>
        </p:txBody>
      </p:sp>
      <p:cxnSp>
        <p:nvCxnSpPr>
          <p:cNvPr id="3" name="直接连接符 2"/>
          <p:cNvCxnSpPr/>
          <p:nvPr/>
        </p:nvCxnSpPr>
        <p:spPr>
          <a:xfrm>
            <a:off x="3803103" y="2609675"/>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03103" y="192997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cs typeface="+mn-ea"/>
                <a:sym typeface="+mn-lt"/>
              </a:rPr>
              <a:t>Appendix</a:t>
            </a:r>
            <a:endParaRPr lang="zh-CN" altLang="en-US" sz="105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325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par>
                                <p:cTn id="23" presetID="26"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90">
                                          <p:stCondLst>
                                            <p:cond delay="0"/>
                                          </p:stCondLst>
                                        </p:cTn>
                                        <p:tgtEl>
                                          <p:spTgt spid="26"/>
                                        </p:tgtEl>
                                      </p:cBhvr>
                                    </p:animEffect>
                                    <p:anim calcmode="lin" valueType="num">
                                      <p:cBhvr>
                                        <p:cTn id="26"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31" dur="13">
                                          <p:stCondLst>
                                            <p:cond delay="325"/>
                                          </p:stCondLst>
                                        </p:cTn>
                                        <p:tgtEl>
                                          <p:spTgt spid="26"/>
                                        </p:tgtEl>
                                      </p:cBhvr>
                                      <p:to x="100000" y="60000"/>
                                    </p:animScale>
                                    <p:animScale>
                                      <p:cBhvr>
                                        <p:cTn id="32" dur="83" decel="50000">
                                          <p:stCondLst>
                                            <p:cond delay="338"/>
                                          </p:stCondLst>
                                        </p:cTn>
                                        <p:tgtEl>
                                          <p:spTgt spid="26"/>
                                        </p:tgtEl>
                                      </p:cBhvr>
                                      <p:to x="100000" y="100000"/>
                                    </p:animScale>
                                    <p:animScale>
                                      <p:cBhvr>
                                        <p:cTn id="33" dur="13">
                                          <p:stCondLst>
                                            <p:cond delay="656"/>
                                          </p:stCondLst>
                                        </p:cTn>
                                        <p:tgtEl>
                                          <p:spTgt spid="26"/>
                                        </p:tgtEl>
                                      </p:cBhvr>
                                      <p:to x="100000" y="80000"/>
                                    </p:animScale>
                                    <p:animScale>
                                      <p:cBhvr>
                                        <p:cTn id="34" dur="83" decel="50000">
                                          <p:stCondLst>
                                            <p:cond delay="669"/>
                                          </p:stCondLst>
                                        </p:cTn>
                                        <p:tgtEl>
                                          <p:spTgt spid="26"/>
                                        </p:tgtEl>
                                      </p:cBhvr>
                                      <p:to x="100000" y="100000"/>
                                    </p:animScale>
                                    <p:animScale>
                                      <p:cBhvr>
                                        <p:cTn id="35" dur="13">
                                          <p:stCondLst>
                                            <p:cond delay="821"/>
                                          </p:stCondLst>
                                        </p:cTn>
                                        <p:tgtEl>
                                          <p:spTgt spid="26"/>
                                        </p:tgtEl>
                                      </p:cBhvr>
                                      <p:to x="100000" y="90000"/>
                                    </p:animScale>
                                    <p:animScale>
                                      <p:cBhvr>
                                        <p:cTn id="36" dur="83" decel="50000">
                                          <p:stCondLst>
                                            <p:cond delay="834"/>
                                          </p:stCondLst>
                                        </p:cTn>
                                        <p:tgtEl>
                                          <p:spTgt spid="26"/>
                                        </p:tgtEl>
                                      </p:cBhvr>
                                      <p:to x="100000" y="100000"/>
                                    </p:animScale>
                                    <p:animScale>
                                      <p:cBhvr>
                                        <p:cTn id="37" dur="13">
                                          <p:stCondLst>
                                            <p:cond delay="904"/>
                                          </p:stCondLst>
                                        </p:cTn>
                                        <p:tgtEl>
                                          <p:spTgt spid="26"/>
                                        </p:tgtEl>
                                      </p:cBhvr>
                                      <p:to x="100000" y="95000"/>
                                    </p:animScale>
                                    <p:animScale>
                                      <p:cBhvr>
                                        <p:cTn id="38" dur="83" decel="50000">
                                          <p:stCondLst>
                                            <p:cond delay="917"/>
                                          </p:stCondLst>
                                        </p:cTn>
                                        <p:tgtEl>
                                          <p:spTgt spid="26"/>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290">
                                          <p:stCondLst>
                                            <p:cond delay="0"/>
                                          </p:stCondLst>
                                        </p:cTn>
                                        <p:tgtEl>
                                          <p:spTgt spid="32"/>
                                        </p:tgtEl>
                                      </p:cBhvr>
                                    </p:animEffect>
                                    <p:anim calcmode="lin" valueType="num">
                                      <p:cBhvr>
                                        <p:cTn id="4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7" dur="13">
                                          <p:stCondLst>
                                            <p:cond delay="325"/>
                                          </p:stCondLst>
                                        </p:cTn>
                                        <p:tgtEl>
                                          <p:spTgt spid="32"/>
                                        </p:tgtEl>
                                      </p:cBhvr>
                                      <p:to x="100000" y="60000"/>
                                    </p:animScale>
                                    <p:animScale>
                                      <p:cBhvr>
                                        <p:cTn id="48" dur="83" decel="50000">
                                          <p:stCondLst>
                                            <p:cond delay="338"/>
                                          </p:stCondLst>
                                        </p:cTn>
                                        <p:tgtEl>
                                          <p:spTgt spid="32"/>
                                        </p:tgtEl>
                                      </p:cBhvr>
                                      <p:to x="100000" y="100000"/>
                                    </p:animScale>
                                    <p:animScale>
                                      <p:cBhvr>
                                        <p:cTn id="49" dur="13">
                                          <p:stCondLst>
                                            <p:cond delay="656"/>
                                          </p:stCondLst>
                                        </p:cTn>
                                        <p:tgtEl>
                                          <p:spTgt spid="32"/>
                                        </p:tgtEl>
                                      </p:cBhvr>
                                      <p:to x="100000" y="80000"/>
                                    </p:animScale>
                                    <p:animScale>
                                      <p:cBhvr>
                                        <p:cTn id="50" dur="83" decel="50000">
                                          <p:stCondLst>
                                            <p:cond delay="669"/>
                                          </p:stCondLst>
                                        </p:cTn>
                                        <p:tgtEl>
                                          <p:spTgt spid="32"/>
                                        </p:tgtEl>
                                      </p:cBhvr>
                                      <p:to x="100000" y="100000"/>
                                    </p:animScale>
                                    <p:animScale>
                                      <p:cBhvr>
                                        <p:cTn id="51" dur="13">
                                          <p:stCondLst>
                                            <p:cond delay="821"/>
                                          </p:stCondLst>
                                        </p:cTn>
                                        <p:tgtEl>
                                          <p:spTgt spid="32"/>
                                        </p:tgtEl>
                                      </p:cBhvr>
                                      <p:to x="100000" y="90000"/>
                                    </p:animScale>
                                    <p:animScale>
                                      <p:cBhvr>
                                        <p:cTn id="52" dur="83" decel="50000">
                                          <p:stCondLst>
                                            <p:cond delay="834"/>
                                          </p:stCondLst>
                                        </p:cTn>
                                        <p:tgtEl>
                                          <p:spTgt spid="32"/>
                                        </p:tgtEl>
                                      </p:cBhvr>
                                      <p:to x="100000" y="100000"/>
                                    </p:animScale>
                                    <p:animScale>
                                      <p:cBhvr>
                                        <p:cTn id="53" dur="13">
                                          <p:stCondLst>
                                            <p:cond delay="904"/>
                                          </p:stCondLst>
                                        </p:cTn>
                                        <p:tgtEl>
                                          <p:spTgt spid="32"/>
                                        </p:tgtEl>
                                      </p:cBhvr>
                                      <p:to x="100000" y="95000"/>
                                    </p:animScale>
                                    <p:animScale>
                                      <p:cBhvr>
                                        <p:cTn id="54" dur="83" decel="50000">
                                          <p:stCondLst>
                                            <p:cond delay="917"/>
                                          </p:stCondLst>
                                        </p:cTn>
                                        <p:tgtEl>
                                          <p:spTgt spid="32"/>
                                        </p:tgtEl>
                                      </p:cBhvr>
                                      <p:to x="100000" y="100000"/>
                                    </p:animScale>
                                  </p:childTnLst>
                                </p:cTn>
                              </p:par>
                              <p:par>
                                <p:cTn id="55" presetID="26" presetClass="entr" presetSubtype="0"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290">
                                          <p:stCondLst>
                                            <p:cond delay="0"/>
                                          </p:stCondLst>
                                        </p:cTn>
                                        <p:tgtEl>
                                          <p:spTgt spid="28"/>
                                        </p:tgtEl>
                                      </p:cBhvr>
                                    </p:animEffect>
                                    <p:anim calcmode="lin" valueType="num">
                                      <p:cBhvr>
                                        <p:cTn id="58"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59"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60"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61"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62"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63" dur="13">
                                          <p:stCondLst>
                                            <p:cond delay="325"/>
                                          </p:stCondLst>
                                        </p:cTn>
                                        <p:tgtEl>
                                          <p:spTgt spid="28"/>
                                        </p:tgtEl>
                                      </p:cBhvr>
                                      <p:to x="100000" y="60000"/>
                                    </p:animScale>
                                    <p:animScale>
                                      <p:cBhvr>
                                        <p:cTn id="64" dur="83" decel="50000">
                                          <p:stCondLst>
                                            <p:cond delay="338"/>
                                          </p:stCondLst>
                                        </p:cTn>
                                        <p:tgtEl>
                                          <p:spTgt spid="28"/>
                                        </p:tgtEl>
                                      </p:cBhvr>
                                      <p:to x="100000" y="100000"/>
                                    </p:animScale>
                                    <p:animScale>
                                      <p:cBhvr>
                                        <p:cTn id="65" dur="13">
                                          <p:stCondLst>
                                            <p:cond delay="656"/>
                                          </p:stCondLst>
                                        </p:cTn>
                                        <p:tgtEl>
                                          <p:spTgt spid="28"/>
                                        </p:tgtEl>
                                      </p:cBhvr>
                                      <p:to x="100000" y="80000"/>
                                    </p:animScale>
                                    <p:animScale>
                                      <p:cBhvr>
                                        <p:cTn id="66" dur="83" decel="50000">
                                          <p:stCondLst>
                                            <p:cond delay="669"/>
                                          </p:stCondLst>
                                        </p:cTn>
                                        <p:tgtEl>
                                          <p:spTgt spid="28"/>
                                        </p:tgtEl>
                                      </p:cBhvr>
                                      <p:to x="100000" y="100000"/>
                                    </p:animScale>
                                    <p:animScale>
                                      <p:cBhvr>
                                        <p:cTn id="67" dur="13">
                                          <p:stCondLst>
                                            <p:cond delay="821"/>
                                          </p:stCondLst>
                                        </p:cTn>
                                        <p:tgtEl>
                                          <p:spTgt spid="28"/>
                                        </p:tgtEl>
                                      </p:cBhvr>
                                      <p:to x="100000" y="90000"/>
                                    </p:animScale>
                                    <p:animScale>
                                      <p:cBhvr>
                                        <p:cTn id="68" dur="83" decel="50000">
                                          <p:stCondLst>
                                            <p:cond delay="834"/>
                                          </p:stCondLst>
                                        </p:cTn>
                                        <p:tgtEl>
                                          <p:spTgt spid="28"/>
                                        </p:tgtEl>
                                      </p:cBhvr>
                                      <p:to x="100000" y="100000"/>
                                    </p:animScale>
                                    <p:animScale>
                                      <p:cBhvr>
                                        <p:cTn id="69" dur="13">
                                          <p:stCondLst>
                                            <p:cond delay="904"/>
                                          </p:stCondLst>
                                        </p:cTn>
                                        <p:tgtEl>
                                          <p:spTgt spid="28"/>
                                        </p:tgtEl>
                                      </p:cBhvr>
                                      <p:to x="100000" y="95000"/>
                                    </p:animScale>
                                    <p:animScale>
                                      <p:cBhvr>
                                        <p:cTn id="70" dur="83" decel="50000">
                                          <p:stCondLst>
                                            <p:cond delay="917"/>
                                          </p:stCondLst>
                                        </p:cTn>
                                        <p:tgtEl>
                                          <p:spTgt spid="28"/>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290">
                                          <p:stCondLst>
                                            <p:cond delay="0"/>
                                          </p:stCondLst>
                                        </p:cTn>
                                        <p:tgtEl>
                                          <p:spTgt spid="29"/>
                                        </p:tgtEl>
                                      </p:cBhvr>
                                    </p:animEffect>
                                    <p:anim calcmode="lin" valueType="num">
                                      <p:cBhvr>
                                        <p:cTn id="7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7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7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79" dur="13">
                                          <p:stCondLst>
                                            <p:cond delay="325"/>
                                          </p:stCondLst>
                                        </p:cTn>
                                        <p:tgtEl>
                                          <p:spTgt spid="29"/>
                                        </p:tgtEl>
                                      </p:cBhvr>
                                      <p:to x="100000" y="60000"/>
                                    </p:animScale>
                                    <p:animScale>
                                      <p:cBhvr>
                                        <p:cTn id="80" dur="83" decel="50000">
                                          <p:stCondLst>
                                            <p:cond delay="338"/>
                                          </p:stCondLst>
                                        </p:cTn>
                                        <p:tgtEl>
                                          <p:spTgt spid="29"/>
                                        </p:tgtEl>
                                      </p:cBhvr>
                                      <p:to x="100000" y="100000"/>
                                    </p:animScale>
                                    <p:animScale>
                                      <p:cBhvr>
                                        <p:cTn id="81" dur="13">
                                          <p:stCondLst>
                                            <p:cond delay="656"/>
                                          </p:stCondLst>
                                        </p:cTn>
                                        <p:tgtEl>
                                          <p:spTgt spid="29"/>
                                        </p:tgtEl>
                                      </p:cBhvr>
                                      <p:to x="100000" y="80000"/>
                                    </p:animScale>
                                    <p:animScale>
                                      <p:cBhvr>
                                        <p:cTn id="82" dur="83" decel="50000">
                                          <p:stCondLst>
                                            <p:cond delay="669"/>
                                          </p:stCondLst>
                                        </p:cTn>
                                        <p:tgtEl>
                                          <p:spTgt spid="29"/>
                                        </p:tgtEl>
                                      </p:cBhvr>
                                      <p:to x="100000" y="100000"/>
                                    </p:animScale>
                                    <p:animScale>
                                      <p:cBhvr>
                                        <p:cTn id="83" dur="13">
                                          <p:stCondLst>
                                            <p:cond delay="821"/>
                                          </p:stCondLst>
                                        </p:cTn>
                                        <p:tgtEl>
                                          <p:spTgt spid="29"/>
                                        </p:tgtEl>
                                      </p:cBhvr>
                                      <p:to x="100000" y="90000"/>
                                    </p:animScale>
                                    <p:animScale>
                                      <p:cBhvr>
                                        <p:cTn id="84" dur="83" decel="50000">
                                          <p:stCondLst>
                                            <p:cond delay="834"/>
                                          </p:stCondLst>
                                        </p:cTn>
                                        <p:tgtEl>
                                          <p:spTgt spid="29"/>
                                        </p:tgtEl>
                                      </p:cBhvr>
                                      <p:to x="100000" y="100000"/>
                                    </p:animScale>
                                    <p:animScale>
                                      <p:cBhvr>
                                        <p:cTn id="85" dur="13">
                                          <p:stCondLst>
                                            <p:cond delay="904"/>
                                          </p:stCondLst>
                                        </p:cTn>
                                        <p:tgtEl>
                                          <p:spTgt spid="29"/>
                                        </p:tgtEl>
                                      </p:cBhvr>
                                      <p:to x="100000" y="95000"/>
                                    </p:animScale>
                                    <p:animScale>
                                      <p:cBhvr>
                                        <p:cTn id="86" dur="83" decel="50000">
                                          <p:stCondLst>
                                            <p:cond delay="917"/>
                                          </p:stCondLst>
                                        </p:cTn>
                                        <p:tgtEl>
                                          <p:spTgt spid="29"/>
                                        </p:tgtEl>
                                      </p:cBhvr>
                                      <p:to x="100000" y="100000"/>
                                    </p:animScale>
                                  </p:childTnLst>
                                </p:cTn>
                              </p:par>
                              <p:par>
                                <p:cTn id="87" presetID="26" presetClass="entr" presetSubtype="0" fill="hold" grpId="0" nodeType="withEffect">
                                  <p:stCondLst>
                                    <p:cond delay="75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290">
                                          <p:stCondLst>
                                            <p:cond delay="0"/>
                                          </p:stCondLst>
                                        </p:cTn>
                                        <p:tgtEl>
                                          <p:spTgt spid="31"/>
                                        </p:tgtEl>
                                      </p:cBhvr>
                                    </p:animEffect>
                                    <p:anim calcmode="lin" valueType="num">
                                      <p:cBhvr>
                                        <p:cTn id="90"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1"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2"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93"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94"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95" dur="13">
                                          <p:stCondLst>
                                            <p:cond delay="325"/>
                                          </p:stCondLst>
                                        </p:cTn>
                                        <p:tgtEl>
                                          <p:spTgt spid="31"/>
                                        </p:tgtEl>
                                      </p:cBhvr>
                                      <p:to x="100000" y="60000"/>
                                    </p:animScale>
                                    <p:animScale>
                                      <p:cBhvr>
                                        <p:cTn id="96" dur="83" decel="50000">
                                          <p:stCondLst>
                                            <p:cond delay="338"/>
                                          </p:stCondLst>
                                        </p:cTn>
                                        <p:tgtEl>
                                          <p:spTgt spid="31"/>
                                        </p:tgtEl>
                                      </p:cBhvr>
                                      <p:to x="100000" y="100000"/>
                                    </p:animScale>
                                    <p:animScale>
                                      <p:cBhvr>
                                        <p:cTn id="97" dur="13">
                                          <p:stCondLst>
                                            <p:cond delay="656"/>
                                          </p:stCondLst>
                                        </p:cTn>
                                        <p:tgtEl>
                                          <p:spTgt spid="31"/>
                                        </p:tgtEl>
                                      </p:cBhvr>
                                      <p:to x="100000" y="80000"/>
                                    </p:animScale>
                                    <p:animScale>
                                      <p:cBhvr>
                                        <p:cTn id="98" dur="83" decel="50000">
                                          <p:stCondLst>
                                            <p:cond delay="669"/>
                                          </p:stCondLst>
                                        </p:cTn>
                                        <p:tgtEl>
                                          <p:spTgt spid="31"/>
                                        </p:tgtEl>
                                      </p:cBhvr>
                                      <p:to x="100000" y="100000"/>
                                    </p:animScale>
                                    <p:animScale>
                                      <p:cBhvr>
                                        <p:cTn id="99" dur="13">
                                          <p:stCondLst>
                                            <p:cond delay="821"/>
                                          </p:stCondLst>
                                        </p:cTn>
                                        <p:tgtEl>
                                          <p:spTgt spid="31"/>
                                        </p:tgtEl>
                                      </p:cBhvr>
                                      <p:to x="100000" y="90000"/>
                                    </p:animScale>
                                    <p:animScale>
                                      <p:cBhvr>
                                        <p:cTn id="100" dur="83" decel="50000">
                                          <p:stCondLst>
                                            <p:cond delay="834"/>
                                          </p:stCondLst>
                                        </p:cTn>
                                        <p:tgtEl>
                                          <p:spTgt spid="31"/>
                                        </p:tgtEl>
                                      </p:cBhvr>
                                      <p:to x="100000" y="100000"/>
                                    </p:animScale>
                                    <p:animScale>
                                      <p:cBhvr>
                                        <p:cTn id="101" dur="13">
                                          <p:stCondLst>
                                            <p:cond delay="904"/>
                                          </p:stCondLst>
                                        </p:cTn>
                                        <p:tgtEl>
                                          <p:spTgt spid="31"/>
                                        </p:tgtEl>
                                      </p:cBhvr>
                                      <p:to x="100000" y="95000"/>
                                    </p:animScale>
                                    <p:animScale>
                                      <p:cBhvr>
                                        <p:cTn id="102" dur="83" decel="50000">
                                          <p:stCondLst>
                                            <p:cond delay="917"/>
                                          </p:stCondLst>
                                        </p:cTn>
                                        <p:tgtEl>
                                          <p:spTgt spid="31"/>
                                        </p:tgtEl>
                                      </p:cBhvr>
                                      <p:to x="100000" y="100000"/>
                                    </p:animScale>
                                  </p:childTnLst>
                                </p:cTn>
                              </p:par>
                              <p:par>
                                <p:cTn id="103" presetID="26" presetClass="entr" presetSubtype="0" fill="hold" grpId="0" nodeType="withEffect">
                                  <p:stCondLst>
                                    <p:cond delay="250"/>
                                  </p:stCondLst>
                                  <p:childTnLst>
                                    <p:set>
                                      <p:cBhvr>
                                        <p:cTn id="104" dur="1" fill="hold">
                                          <p:stCondLst>
                                            <p:cond delay="0"/>
                                          </p:stCondLst>
                                        </p:cTn>
                                        <p:tgtEl>
                                          <p:spTgt spid="30"/>
                                        </p:tgtEl>
                                        <p:attrNameLst>
                                          <p:attrName>style.visibility</p:attrName>
                                        </p:attrNameLst>
                                      </p:cBhvr>
                                      <p:to>
                                        <p:strVal val="visible"/>
                                      </p:to>
                                    </p:set>
                                    <p:animEffect transition="in" filter="wipe(down)">
                                      <p:cBhvr>
                                        <p:cTn id="105" dur="290">
                                          <p:stCondLst>
                                            <p:cond delay="0"/>
                                          </p:stCondLst>
                                        </p:cTn>
                                        <p:tgtEl>
                                          <p:spTgt spid="30"/>
                                        </p:tgtEl>
                                      </p:cBhvr>
                                    </p:animEffect>
                                    <p:anim calcmode="lin" valueType="num">
                                      <p:cBhvr>
                                        <p:cTn id="10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0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1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11" dur="13">
                                          <p:stCondLst>
                                            <p:cond delay="325"/>
                                          </p:stCondLst>
                                        </p:cTn>
                                        <p:tgtEl>
                                          <p:spTgt spid="30"/>
                                        </p:tgtEl>
                                      </p:cBhvr>
                                      <p:to x="100000" y="60000"/>
                                    </p:animScale>
                                    <p:animScale>
                                      <p:cBhvr>
                                        <p:cTn id="112" dur="83" decel="50000">
                                          <p:stCondLst>
                                            <p:cond delay="338"/>
                                          </p:stCondLst>
                                        </p:cTn>
                                        <p:tgtEl>
                                          <p:spTgt spid="30"/>
                                        </p:tgtEl>
                                      </p:cBhvr>
                                      <p:to x="100000" y="100000"/>
                                    </p:animScale>
                                    <p:animScale>
                                      <p:cBhvr>
                                        <p:cTn id="113" dur="13">
                                          <p:stCondLst>
                                            <p:cond delay="656"/>
                                          </p:stCondLst>
                                        </p:cTn>
                                        <p:tgtEl>
                                          <p:spTgt spid="30"/>
                                        </p:tgtEl>
                                      </p:cBhvr>
                                      <p:to x="100000" y="80000"/>
                                    </p:animScale>
                                    <p:animScale>
                                      <p:cBhvr>
                                        <p:cTn id="114" dur="83" decel="50000">
                                          <p:stCondLst>
                                            <p:cond delay="669"/>
                                          </p:stCondLst>
                                        </p:cTn>
                                        <p:tgtEl>
                                          <p:spTgt spid="30"/>
                                        </p:tgtEl>
                                      </p:cBhvr>
                                      <p:to x="100000" y="100000"/>
                                    </p:animScale>
                                    <p:animScale>
                                      <p:cBhvr>
                                        <p:cTn id="115" dur="13">
                                          <p:stCondLst>
                                            <p:cond delay="821"/>
                                          </p:stCondLst>
                                        </p:cTn>
                                        <p:tgtEl>
                                          <p:spTgt spid="30"/>
                                        </p:tgtEl>
                                      </p:cBhvr>
                                      <p:to x="100000" y="90000"/>
                                    </p:animScale>
                                    <p:animScale>
                                      <p:cBhvr>
                                        <p:cTn id="116" dur="83" decel="50000">
                                          <p:stCondLst>
                                            <p:cond delay="834"/>
                                          </p:stCondLst>
                                        </p:cTn>
                                        <p:tgtEl>
                                          <p:spTgt spid="30"/>
                                        </p:tgtEl>
                                      </p:cBhvr>
                                      <p:to x="100000" y="100000"/>
                                    </p:animScale>
                                    <p:animScale>
                                      <p:cBhvr>
                                        <p:cTn id="117" dur="13">
                                          <p:stCondLst>
                                            <p:cond delay="904"/>
                                          </p:stCondLst>
                                        </p:cTn>
                                        <p:tgtEl>
                                          <p:spTgt spid="30"/>
                                        </p:tgtEl>
                                      </p:cBhvr>
                                      <p:to x="100000" y="95000"/>
                                    </p:animScale>
                                    <p:animScale>
                                      <p:cBhvr>
                                        <p:cTn id="118" dur="83" decel="50000">
                                          <p:stCondLst>
                                            <p:cond delay="917"/>
                                          </p:stCondLst>
                                        </p:cTn>
                                        <p:tgtEl>
                                          <p:spTgt spid="3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down)">
                                      <p:cBhvr>
                                        <p:cTn id="121" dur="290">
                                          <p:stCondLst>
                                            <p:cond delay="0"/>
                                          </p:stCondLst>
                                        </p:cTn>
                                        <p:tgtEl>
                                          <p:spTgt spid="25"/>
                                        </p:tgtEl>
                                      </p:cBhvr>
                                    </p:animEffect>
                                    <p:anim calcmode="lin" valueType="num">
                                      <p:cBhvr>
                                        <p:cTn id="122"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3"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24"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25"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26"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27" dur="13">
                                          <p:stCondLst>
                                            <p:cond delay="325"/>
                                          </p:stCondLst>
                                        </p:cTn>
                                        <p:tgtEl>
                                          <p:spTgt spid="25"/>
                                        </p:tgtEl>
                                      </p:cBhvr>
                                      <p:to x="100000" y="60000"/>
                                    </p:animScale>
                                    <p:animScale>
                                      <p:cBhvr>
                                        <p:cTn id="128" dur="83" decel="50000">
                                          <p:stCondLst>
                                            <p:cond delay="338"/>
                                          </p:stCondLst>
                                        </p:cTn>
                                        <p:tgtEl>
                                          <p:spTgt spid="25"/>
                                        </p:tgtEl>
                                      </p:cBhvr>
                                      <p:to x="100000" y="100000"/>
                                    </p:animScale>
                                    <p:animScale>
                                      <p:cBhvr>
                                        <p:cTn id="129" dur="13">
                                          <p:stCondLst>
                                            <p:cond delay="656"/>
                                          </p:stCondLst>
                                        </p:cTn>
                                        <p:tgtEl>
                                          <p:spTgt spid="25"/>
                                        </p:tgtEl>
                                      </p:cBhvr>
                                      <p:to x="100000" y="80000"/>
                                    </p:animScale>
                                    <p:animScale>
                                      <p:cBhvr>
                                        <p:cTn id="130" dur="83" decel="50000">
                                          <p:stCondLst>
                                            <p:cond delay="669"/>
                                          </p:stCondLst>
                                        </p:cTn>
                                        <p:tgtEl>
                                          <p:spTgt spid="25"/>
                                        </p:tgtEl>
                                      </p:cBhvr>
                                      <p:to x="100000" y="100000"/>
                                    </p:animScale>
                                    <p:animScale>
                                      <p:cBhvr>
                                        <p:cTn id="131" dur="13">
                                          <p:stCondLst>
                                            <p:cond delay="821"/>
                                          </p:stCondLst>
                                        </p:cTn>
                                        <p:tgtEl>
                                          <p:spTgt spid="25"/>
                                        </p:tgtEl>
                                      </p:cBhvr>
                                      <p:to x="100000" y="90000"/>
                                    </p:animScale>
                                    <p:animScale>
                                      <p:cBhvr>
                                        <p:cTn id="132" dur="83" decel="50000">
                                          <p:stCondLst>
                                            <p:cond delay="834"/>
                                          </p:stCondLst>
                                        </p:cTn>
                                        <p:tgtEl>
                                          <p:spTgt spid="25"/>
                                        </p:tgtEl>
                                      </p:cBhvr>
                                      <p:to x="100000" y="100000"/>
                                    </p:animScale>
                                    <p:animScale>
                                      <p:cBhvr>
                                        <p:cTn id="133" dur="13">
                                          <p:stCondLst>
                                            <p:cond delay="904"/>
                                          </p:stCondLst>
                                        </p:cTn>
                                        <p:tgtEl>
                                          <p:spTgt spid="25"/>
                                        </p:tgtEl>
                                      </p:cBhvr>
                                      <p:to x="100000" y="95000"/>
                                    </p:animScale>
                                    <p:animScale>
                                      <p:cBhvr>
                                        <p:cTn id="134" dur="83" decel="50000">
                                          <p:stCondLst>
                                            <p:cond delay="917"/>
                                          </p:stCondLst>
                                        </p:cTn>
                                        <p:tgtEl>
                                          <p:spTgt spid="25"/>
                                        </p:tgtEl>
                                      </p:cBhvr>
                                      <p:to x="100000" y="100000"/>
                                    </p:animScale>
                                  </p:childTnLst>
                                </p:cTn>
                              </p:par>
                            </p:childTnLst>
                          </p:cTn>
                        </p:par>
                        <p:par>
                          <p:cTn id="135" fill="hold">
                            <p:stCondLst>
                              <p:cond delay="2750"/>
                            </p:stCondLst>
                            <p:childTnLst>
                              <p:par>
                                <p:cTn id="136" presetID="12" presetClass="entr" presetSubtype="8" fill="hold" grpId="0" nodeType="afterEffect">
                                  <p:stCondLst>
                                    <p:cond delay="0"/>
                                  </p:stCondLst>
                                  <p:childTnLst>
                                    <p:set>
                                      <p:cBhvr>
                                        <p:cTn id="137" dur="1" fill="hold">
                                          <p:stCondLst>
                                            <p:cond delay="0"/>
                                          </p:stCondLst>
                                        </p:cTn>
                                        <p:tgtEl>
                                          <p:spTgt spid="7"/>
                                        </p:tgtEl>
                                        <p:attrNameLst>
                                          <p:attrName>style.visibility</p:attrName>
                                        </p:attrNameLst>
                                      </p:cBhvr>
                                      <p:to>
                                        <p:strVal val="visible"/>
                                      </p:to>
                                    </p:set>
                                    <p:anim calcmode="lin" valueType="num">
                                      <p:cBhvr additive="base">
                                        <p:cTn id="138" dur="750"/>
                                        <p:tgtEl>
                                          <p:spTgt spid="7"/>
                                        </p:tgtEl>
                                        <p:attrNameLst>
                                          <p:attrName>ppt_x</p:attrName>
                                        </p:attrNameLst>
                                      </p:cBhvr>
                                      <p:tavLst>
                                        <p:tav tm="0">
                                          <p:val>
                                            <p:strVal val="#ppt_x-#ppt_w*1.125000"/>
                                          </p:val>
                                        </p:tav>
                                        <p:tav tm="100000">
                                          <p:val>
                                            <p:strVal val="#ppt_x"/>
                                          </p:val>
                                        </p:tav>
                                      </p:tavLst>
                                    </p:anim>
                                    <p:animEffect transition="in" filter="wipe(right)">
                                      <p:cBhvr>
                                        <p:cTn id="139" dur="750"/>
                                        <p:tgtEl>
                                          <p:spTgt spid="7"/>
                                        </p:tgtEl>
                                      </p:cBhvr>
                                    </p:animEffect>
                                  </p:childTnLst>
                                </p:cTn>
                              </p:par>
                            </p:childTnLst>
                          </p:cTn>
                        </p:par>
                        <p:par>
                          <p:cTn id="140" fill="hold">
                            <p:stCondLst>
                              <p:cond delay="3500"/>
                            </p:stCondLst>
                            <p:childTnLst>
                              <p:par>
                                <p:cTn id="141" presetID="2" presetClass="entr" presetSubtype="2" fill="hold" grpId="0" nodeType="afterEffect">
                                  <p:stCondLst>
                                    <p:cond delay="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750" fill="hold"/>
                                        <p:tgtEl>
                                          <p:spTgt spid="16"/>
                                        </p:tgtEl>
                                        <p:attrNameLst>
                                          <p:attrName>ppt_x</p:attrName>
                                        </p:attrNameLst>
                                      </p:cBhvr>
                                      <p:tavLst>
                                        <p:tav tm="0">
                                          <p:val>
                                            <p:strVal val="1+#ppt_w/2"/>
                                          </p:val>
                                        </p:tav>
                                        <p:tav tm="100000">
                                          <p:val>
                                            <p:strVal val="#ppt_x"/>
                                          </p:val>
                                        </p:tav>
                                      </p:tavLst>
                                    </p:anim>
                                    <p:anim calcmode="lin" valueType="num">
                                      <p:cBhvr additive="base">
                                        <p:cTn id="144" dur="750" fill="hold"/>
                                        <p:tgtEl>
                                          <p:spTgt spid="16"/>
                                        </p:tgtEl>
                                        <p:attrNameLst>
                                          <p:attrName>ppt_y</p:attrName>
                                        </p:attrNameLst>
                                      </p:cBhvr>
                                      <p:tavLst>
                                        <p:tav tm="0">
                                          <p:val>
                                            <p:strVal val="#ppt_y"/>
                                          </p:val>
                                        </p:tav>
                                        <p:tav tm="100000">
                                          <p:val>
                                            <p:strVal val="#ppt_y"/>
                                          </p:val>
                                        </p:tav>
                                      </p:tavLst>
                                    </p:anim>
                                  </p:childTnLst>
                                </p:cTn>
                              </p:par>
                            </p:childTnLst>
                          </p:cTn>
                        </p:par>
                        <p:par>
                          <p:cTn id="145" fill="hold">
                            <p:stCondLst>
                              <p:cond delay="4250"/>
                            </p:stCondLst>
                            <p:childTnLst>
                              <p:par>
                                <p:cTn id="146" presetID="12" presetClass="entr" presetSubtype="1" fill="hold" grpId="0" nodeType="afterEffect">
                                  <p:stCondLst>
                                    <p:cond delay="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p:tgtEl>
                                          <p:spTgt spid="20"/>
                                        </p:tgtEl>
                                        <p:attrNameLst>
                                          <p:attrName>ppt_y</p:attrName>
                                        </p:attrNameLst>
                                      </p:cBhvr>
                                      <p:tavLst>
                                        <p:tav tm="0">
                                          <p:val>
                                            <p:strVal val="#ppt_y-#ppt_h*1.125000"/>
                                          </p:val>
                                        </p:tav>
                                        <p:tav tm="100000">
                                          <p:val>
                                            <p:strVal val="#ppt_y"/>
                                          </p:val>
                                        </p:tav>
                                      </p:tavLst>
                                    </p:anim>
                                    <p:animEffect transition="in" filter="wipe(down)">
                                      <p:cBhvr>
                                        <p:cTn id="149" dur="750"/>
                                        <p:tgtEl>
                                          <p:spTgt spid="20"/>
                                        </p:tgtEl>
                                      </p:cBhvr>
                                    </p:animEffect>
                                  </p:childTnLst>
                                </p:cTn>
                              </p:par>
                            </p:childTnLst>
                          </p:cTn>
                        </p:par>
                        <p:par>
                          <p:cTn id="150" fill="hold">
                            <p:stCondLst>
                              <p:cond delay="5000"/>
                            </p:stCondLst>
                            <p:childTnLst>
                              <p:par>
                                <p:cTn id="151" presetID="49" presetClass="entr" presetSubtype="0" decel="100000" fill="hold" nodeType="afterEffect">
                                  <p:stCondLst>
                                    <p:cond delay="0"/>
                                  </p:stCondLst>
                                  <p:childTnLst>
                                    <p:set>
                                      <p:cBhvr>
                                        <p:cTn id="152" dur="1" fill="hold">
                                          <p:stCondLst>
                                            <p:cond delay="0"/>
                                          </p:stCondLst>
                                        </p:cTn>
                                        <p:tgtEl>
                                          <p:spTgt spid="3"/>
                                        </p:tgtEl>
                                        <p:attrNameLst>
                                          <p:attrName>style.visibility</p:attrName>
                                        </p:attrNameLst>
                                      </p:cBhvr>
                                      <p:to>
                                        <p:strVal val="visible"/>
                                      </p:to>
                                    </p:set>
                                    <p:anim calcmode="lin" valueType="num">
                                      <p:cBhvr>
                                        <p:cTn id="153" dur="750" fill="hold"/>
                                        <p:tgtEl>
                                          <p:spTgt spid="3"/>
                                        </p:tgtEl>
                                        <p:attrNameLst>
                                          <p:attrName>ppt_w</p:attrName>
                                        </p:attrNameLst>
                                      </p:cBhvr>
                                      <p:tavLst>
                                        <p:tav tm="0">
                                          <p:val>
                                            <p:fltVal val="0"/>
                                          </p:val>
                                        </p:tav>
                                        <p:tav tm="100000">
                                          <p:val>
                                            <p:strVal val="#ppt_w"/>
                                          </p:val>
                                        </p:tav>
                                      </p:tavLst>
                                    </p:anim>
                                    <p:anim calcmode="lin" valueType="num">
                                      <p:cBhvr>
                                        <p:cTn id="154" dur="750" fill="hold"/>
                                        <p:tgtEl>
                                          <p:spTgt spid="3"/>
                                        </p:tgtEl>
                                        <p:attrNameLst>
                                          <p:attrName>ppt_h</p:attrName>
                                        </p:attrNameLst>
                                      </p:cBhvr>
                                      <p:tavLst>
                                        <p:tav tm="0">
                                          <p:val>
                                            <p:fltVal val="0"/>
                                          </p:val>
                                        </p:tav>
                                        <p:tav tm="100000">
                                          <p:val>
                                            <p:strVal val="#ppt_h"/>
                                          </p:val>
                                        </p:tav>
                                      </p:tavLst>
                                    </p:anim>
                                    <p:anim calcmode="lin" valueType="num">
                                      <p:cBhvr>
                                        <p:cTn id="155" dur="750" fill="hold"/>
                                        <p:tgtEl>
                                          <p:spTgt spid="3"/>
                                        </p:tgtEl>
                                        <p:attrNameLst>
                                          <p:attrName>style.rotation</p:attrName>
                                        </p:attrNameLst>
                                      </p:cBhvr>
                                      <p:tavLst>
                                        <p:tav tm="0">
                                          <p:val>
                                            <p:fltVal val="360"/>
                                          </p:val>
                                        </p:tav>
                                        <p:tav tm="100000">
                                          <p:val>
                                            <p:fltVal val="0"/>
                                          </p:val>
                                        </p:tav>
                                      </p:tavLst>
                                    </p:anim>
                                    <p:animEffect transition="in" filter="fade">
                                      <p:cBhvr>
                                        <p:cTn id="15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p:bldP spid="20"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04</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5">
            <a:extLst>
              <a:ext uri="{FF2B5EF4-FFF2-40B4-BE49-F238E27FC236}">
                <a16:creationId xmlns:a16="http://schemas.microsoft.com/office/drawing/2014/main" id="{3B2C6438-3C6D-F14F-BFA5-E78A29FEEE16}"/>
              </a:ext>
            </a:extLst>
          </p:cNvPr>
          <p:cNvSpPr txBox="1">
            <a:spLocks noChangeArrowheads="1"/>
          </p:cNvSpPr>
          <p:nvPr/>
        </p:nvSpPr>
        <p:spPr bwMode="auto">
          <a:xfrm>
            <a:off x="934511" y="183664"/>
            <a:ext cx="1636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Income Statement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grpSp>
        <p:nvGrpSpPr>
          <p:cNvPr id="14" name="Group 13">
            <a:extLst>
              <a:ext uri="{FF2B5EF4-FFF2-40B4-BE49-F238E27FC236}">
                <a16:creationId xmlns:a16="http://schemas.microsoft.com/office/drawing/2014/main" id="{0FC6E149-AFBD-114F-9111-11AA6EE7DF8D}"/>
              </a:ext>
            </a:extLst>
          </p:cNvPr>
          <p:cNvGrpSpPr/>
          <p:nvPr/>
        </p:nvGrpSpPr>
        <p:grpSpPr>
          <a:xfrm>
            <a:off x="2659246" y="183664"/>
            <a:ext cx="3725652" cy="4860700"/>
            <a:chOff x="2930946" y="3479"/>
            <a:chExt cx="3582494" cy="5143500"/>
          </a:xfrm>
        </p:grpSpPr>
        <p:pic>
          <p:nvPicPr>
            <p:cNvPr id="8" name="Picture 7">
              <a:extLst>
                <a:ext uri="{FF2B5EF4-FFF2-40B4-BE49-F238E27FC236}">
                  <a16:creationId xmlns:a16="http://schemas.microsoft.com/office/drawing/2014/main" id="{D027E377-FB5C-E44B-9FB7-00179076769B}"/>
                </a:ext>
              </a:extLst>
            </p:cNvPr>
            <p:cNvPicPr>
              <a:picLocks noChangeAspect="1"/>
            </p:cNvPicPr>
            <p:nvPr/>
          </p:nvPicPr>
          <p:blipFill rotWithShape="1">
            <a:blip r:embed="rId3"/>
            <a:srcRect l="35263"/>
            <a:stretch/>
          </p:blipFill>
          <p:spPr>
            <a:xfrm>
              <a:off x="3967701" y="3479"/>
              <a:ext cx="2545739" cy="5143500"/>
            </a:xfrm>
            <a:prstGeom prst="rect">
              <a:avLst/>
            </a:prstGeom>
          </p:spPr>
        </p:pic>
        <p:pic>
          <p:nvPicPr>
            <p:cNvPr id="10" name="Picture 9">
              <a:extLst>
                <a:ext uri="{FF2B5EF4-FFF2-40B4-BE49-F238E27FC236}">
                  <a16:creationId xmlns:a16="http://schemas.microsoft.com/office/drawing/2014/main" id="{327B7E9B-1C1B-1948-8CB8-FCE8B9CF6D21}"/>
                </a:ext>
              </a:extLst>
            </p:cNvPr>
            <p:cNvPicPr>
              <a:picLocks noChangeAspect="1"/>
            </p:cNvPicPr>
            <p:nvPr/>
          </p:nvPicPr>
          <p:blipFill rotWithShape="1">
            <a:blip r:embed="rId3"/>
            <a:srcRect r="72847"/>
            <a:stretch/>
          </p:blipFill>
          <p:spPr>
            <a:xfrm>
              <a:off x="2930946" y="3479"/>
              <a:ext cx="1067770" cy="5143500"/>
            </a:xfrm>
            <a:prstGeom prst="rect">
              <a:avLst/>
            </a:prstGeom>
          </p:spPr>
        </p:pic>
      </p:grpSp>
      <p:sp>
        <p:nvSpPr>
          <p:cNvPr id="18" name="TextBox 17">
            <a:extLst>
              <a:ext uri="{FF2B5EF4-FFF2-40B4-BE49-F238E27FC236}">
                <a16:creationId xmlns:a16="http://schemas.microsoft.com/office/drawing/2014/main" id="{25517EEA-362E-5A43-ADFB-1502F22EBB0D}"/>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4"/>
              </a:rPr>
              <a:t>https://finance.yahoo.com/quote/NIO/cash-flow?p=NIO</a:t>
            </a:r>
            <a:endParaRPr lang="en-US" sz="1100" baseline="30000" dirty="0"/>
          </a:p>
        </p:txBody>
      </p:sp>
    </p:spTree>
    <p:extLst>
      <p:ext uri="{BB962C8B-B14F-4D97-AF65-F5344CB8AC3E}">
        <p14:creationId xmlns:p14="http://schemas.microsoft.com/office/powerpoint/2010/main" val="1721447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04</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5">
            <a:extLst>
              <a:ext uri="{FF2B5EF4-FFF2-40B4-BE49-F238E27FC236}">
                <a16:creationId xmlns:a16="http://schemas.microsoft.com/office/drawing/2014/main" id="{3B2C6438-3C6D-F14F-BFA5-E78A29FEEE16}"/>
              </a:ext>
            </a:extLst>
          </p:cNvPr>
          <p:cNvSpPr txBox="1">
            <a:spLocks noChangeArrowheads="1"/>
          </p:cNvSpPr>
          <p:nvPr/>
        </p:nvSpPr>
        <p:spPr bwMode="auto">
          <a:xfrm>
            <a:off x="934511" y="183664"/>
            <a:ext cx="13500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Balance</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Sheet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pic>
        <p:nvPicPr>
          <p:cNvPr id="9" name="Picture 8">
            <a:extLst>
              <a:ext uri="{FF2B5EF4-FFF2-40B4-BE49-F238E27FC236}">
                <a16:creationId xmlns:a16="http://schemas.microsoft.com/office/drawing/2014/main" id="{04F55CEA-3B81-8F40-900D-AB0A00203D13}"/>
              </a:ext>
            </a:extLst>
          </p:cNvPr>
          <p:cNvPicPr>
            <a:picLocks noChangeAspect="1"/>
          </p:cNvPicPr>
          <p:nvPr/>
        </p:nvPicPr>
        <p:blipFill>
          <a:blip r:embed="rId3"/>
          <a:stretch>
            <a:fillRect/>
          </a:stretch>
        </p:blipFill>
        <p:spPr>
          <a:xfrm>
            <a:off x="1592610" y="734400"/>
            <a:ext cx="5922116" cy="3962700"/>
          </a:xfrm>
          <a:prstGeom prst="rect">
            <a:avLst/>
          </a:prstGeom>
        </p:spPr>
      </p:pic>
      <p:sp>
        <p:nvSpPr>
          <p:cNvPr id="16" name="TextBox 15">
            <a:extLst>
              <a:ext uri="{FF2B5EF4-FFF2-40B4-BE49-F238E27FC236}">
                <a16:creationId xmlns:a16="http://schemas.microsoft.com/office/drawing/2014/main" id="{FA3907C6-6A9B-1947-8A1F-1CB847D751B9}"/>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4"/>
              </a:rPr>
              <a:t>https://finance.yahoo.com/quote/NIO/cash-flow?p=NIO</a:t>
            </a:r>
            <a:endParaRPr lang="en-US" sz="1100" baseline="30000" dirty="0"/>
          </a:p>
        </p:txBody>
      </p:sp>
    </p:spTree>
    <p:extLst>
      <p:ext uri="{BB962C8B-B14F-4D97-AF65-F5344CB8AC3E}">
        <p14:creationId xmlns:p14="http://schemas.microsoft.com/office/powerpoint/2010/main" val="1106871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5"/>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04</a:t>
            </a:r>
            <a:endParaRPr lang="zh-CN" altLang="en-US" sz="1200" dirty="0">
              <a:solidFill>
                <a:schemeClr val="bg1"/>
              </a:solidFill>
              <a:latin typeface="+mn-lt"/>
              <a:ea typeface="+mn-ea"/>
              <a:cs typeface="+mn-ea"/>
              <a:sym typeface="+mn-lt"/>
            </a:endParaRPr>
          </a:p>
        </p:txBody>
      </p: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形状 6"/>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p:cNvSpPr/>
          <p:nvPr/>
        </p:nvSpPr>
        <p:spPr>
          <a:xfrm>
            <a:off x="5188040" y="1594782"/>
            <a:ext cx="3640137" cy="2921002"/>
          </a:xfrm>
          <a:custGeom>
            <a:avLst/>
            <a:gdLst/>
            <a:ahLst/>
            <a:cxnLst/>
            <a:rect l="0" t="0" r="0" b="0"/>
            <a:pathLst>
              <a:path w="3640137" h="2921002">
                <a:moveTo>
                  <a:pt x="0" y="0"/>
                </a:moveTo>
                <a:lnTo>
                  <a:pt x="3640136" y="0"/>
                </a:lnTo>
                <a:lnTo>
                  <a:pt x="3640136" y="2921001"/>
                </a:lnTo>
                <a:lnTo>
                  <a:pt x="0" y="29210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5">
            <a:extLst>
              <a:ext uri="{FF2B5EF4-FFF2-40B4-BE49-F238E27FC236}">
                <a16:creationId xmlns:a16="http://schemas.microsoft.com/office/drawing/2014/main" id="{3B2C6438-3C6D-F14F-BFA5-E78A29FEEE16}"/>
              </a:ext>
            </a:extLst>
          </p:cNvPr>
          <p:cNvSpPr txBox="1">
            <a:spLocks noChangeArrowheads="1"/>
          </p:cNvSpPr>
          <p:nvPr/>
        </p:nvSpPr>
        <p:spPr bwMode="auto">
          <a:xfrm>
            <a:off x="934511" y="183664"/>
            <a:ext cx="1896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Cash</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Flow</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Statement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grpSp>
        <p:nvGrpSpPr>
          <p:cNvPr id="10" name="Group 9">
            <a:extLst>
              <a:ext uri="{FF2B5EF4-FFF2-40B4-BE49-F238E27FC236}">
                <a16:creationId xmlns:a16="http://schemas.microsoft.com/office/drawing/2014/main" id="{6C0493EC-A6FD-AE4D-A648-FE072AD9CF17}"/>
              </a:ext>
            </a:extLst>
          </p:cNvPr>
          <p:cNvGrpSpPr/>
          <p:nvPr/>
        </p:nvGrpSpPr>
        <p:grpSpPr>
          <a:xfrm>
            <a:off x="784226" y="1009814"/>
            <a:ext cx="7233645" cy="3300240"/>
            <a:chOff x="540690" y="962106"/>
            <a:chExt cx="7233645" cy="3300240"/>
          </a:xfrm>
        </p:grpSpPr>
        <p:pic>
          <p:nvPicPr>
            <p:cNvPr id="8" name="Picture 7">
              <a:extLst>
                <a:ext uri="{FF2B5EF4-FFF2-40B4-BE49-F238E27FC236}">
                  <a16:creationId xmlns:a16="http://schemas.microsoft.com/office/drawing/2014/main" id="{A38D21DA-52EA-A44E-9804-6D3AD98CE15A}"/>
                </a:ext>
              </a:extLst>
            </p:cNvPr>
            <p:cNvPicPr>
              <a:picLocks noChangeAspect="1"/>
            </p:cNvPicPr>
            <p:nvPr/>
          </p:nvPicPr>
          <p:blipFill rotWithShape="1">
            <a:blip r:embed="rId3"/>
            <a:srcRect l="35738"/>
            <a:stretch/>
          </p:blipFill>
          <p:spPr>
            <a:xfrm>
              <a:off x="2727298" y="962106"/>
              <a:ext cx="5047037" cy="3300239"/>
            </a:xfrm>
            <a:prstGeom prst="rect">
              <a:avLst/>
            </a:prstGeom>
          </p:spPr>
        </p:pic>
        <p:pic>
          <p:nvPicPr>
            <p:cNvPr id="14" name="Picture 13">
              <a:extLst>
                <a:ext uri="{FF2B5EF4-FFF2-40B4-BE49-F238E27FC236}">
                  <a16:creationId xmlns:a16="http://schemas.microsoft.com/office/drawing/2014/main" id="{753C513E-53AB-D544-BA0D-9ADAF090E49D}"/>
                </a:ext>
              </a:extLst>
            </p:cNvPr>
            <p:cNvPicPr>
              <a:picLocks noChangeAspect="1"/>
            </p:cNvPicPr>
            <p:nvPr/>
          </p:nvPicPr>
          <p:blipFill rotWithShape="1">
            <a:blip r:embed="rId3"/>
            <a:srcRect r="72159"/>
            <a:stretch/>
          </p:blipFill>
          <p:spPr>
            <a:xfrm>
              <a:off x="540690" y="962107"/>
              <a:ext cx="2186608" cy="3300239"/>
            </a:xfrm>
            <a:prstGeom prst="rect">
              <a:avLst/>
            </a:prstGeom>
          </p:spPr>
        </p:pic>
      </p:grpSp>
      <p:sp>
        <p:nvSpPr>
          <p:cNvPr id="16" name="TextBox 15">
            <a:extLst>
              <a:ext uri="{FF2B5EF4-FFF2-40B4-BE49-F238E27FC236}">
                <a16:creationId xmlns:a16="http://schemas.microsoft.com/office/drawing/2014/main" id="{7944F1A6-DCF2-E54A-A3C2-D408F1F389D8}"/>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4"/>
              </a:rPr>
              <a:t>https://finance.yahoo.com/quote/NIO/cash-flow?p=NIO</a:t>
            </a:r>
            <a:endParaRPr lang="en-US" sz="1100" baseline="30000" dirty="0"/>
          </a:p>
        </p:txBody>
      </p:sp>
    </p:spTree>
    <p:extLst>
      <p:ext uri="{BB962C8B-B14F-4D97-AF65-F5344CB8AC3E}">
        <p14:creationId xmlns:p14="http://schemas.microsoft.com/office/powerpoint/2010/main" val="2088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01</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4998902" y="1885722"/>
            <a:ext cx="31456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accent1"/>
                </a:solidFill>
                <a:latin typeface="+mn-lt"/>
                <a:ea typeface="+mn-ea"/>
                <a:cs typeface="+mn-ea"/>
                <a:sym typeface="+mn-lt"/>
              </a:rPr>
              <a:t>Electric Vehicle Industry</a:t>
            </a:r>
            <a:endParaRPr lang="zh-CN" altLang="en-US" sz="2000" b="1" dirty="0">
              <a:solidFill>
                <a:schemeClr val="accent1"/>
              </a:solidFill>
              <a:latin typeface="+mn-lt"/>
              <a:ea typeface="+mn-ea"/>
              <a:cs typeface="+mn-ea"/>
              <a:sym typeface="+mn-lt"/>
            </a:endParaRPr>
          </a:p>
        </p:txBody>
      </p:sp>
      <p:sp>
        <p:nvSpPr>
          <p:cNvPr id="20" name="矩形 19"/>
          <p:cNvSpPr/>
          <p:nvPr/>
        </p:nvSpPr>
        <p:spPr>
          <a:xfrm>
            <a:off x="3735133" y="2239591"/>
            <a:ext cx="2420856" cy="335092"/>
          </a:xfrm>
          <a:prstGeom prst="rect">
            <a:avLst/>
          </a:prstGeom>
        </p:spPr>
        <p:txBody>
          <a:bodyPr wrap="none">
            <a:spAutoFit/>
          </a:bodyPr>
          <a:lstStyle/>
          <a:p>
            <a:pPr>
              <a:lnSpc>
                <a:spcPct val="150000"/>
              </a:lnSpc>
            </a:pPr>
            <a:r>
              <a:rPr lang="en-US" altLang="zh-CN" sz="1200" dirty="0">
                <a:solidFill>
                  <a:schemeClr val="accent1"/>
                </a:solidFill>
                <a:cs typeface="+mn-ea"/>
                <a:sym typeface="+mn-lt"/>
              </a:rPr>
              <a:t>Market,</a:t>
            </a:r>
            <a:r>
              <a:rPr lang="zh-CN" altLang="en-US" sz="1200" dirty="0">
                <a:solidFill>
                  <a:schemeClr val="accent1"/>
                </a:solidFill>
                <a:cs typeface="+mn-ea"/>
                <a:sym typeface="+mn-lt"/>
              </a:rPr>
              <a:t> </a:t>
            </a:r>
            <a:r>
              <a:rPr lang="en-US" altLang="zh-CN" sz="1200" dirty="0">
                <a:solidFill>
                  <a:schemeClr val="accent1"/>
                </a:solidFill>
                <a:cs typeface="+mn-ea"/>
                <a:sym typeface="+mn-lt"/>
              </a:rPr>
              <a:t>Current</a:t>
            </a:r>
            <a:r>
              <a:rPr lang="zh-CN" altLang="en-US" sz="1200" dirty="0">
                <a:solidFill>
                  <a:schemeClr val="accent1"/>
                </a:solidFill>
                <a:cs typeface="+mn-ea"/>
                <a:sym typeface="+mn-lt"/>
              </a:rPr>
              <a:t> </a:t>
            </a:r>
            <a:r>
              <a:rPr lang="en-US" altLang="zh-CN" sz="1200" dirty="0">
                <a:solidFill>
                  <a:schemeClr val="accent1"/>
                </a:solidFill>
                <a:cs typeface="+mn-ea"/>
                <a:sym typeface="+mn-lt"/>
              </a:rPr>
              <a:t>Players,</a:t>
            </a:r>
            <a:r>
              <a:rPr lang="zh-CN" altLang="en-US" sz="1200" dirty="0">
                <a:solidFill>
                  <a:schemeClr val="accent1"/>
                </a:solidFill>
                <a:cs typeface="+mn-ea"/>
                <a:sym typeface="+mn-lt"/>
              </a:rPr>
              <a:t> </a:t>
            </a:r>
            <a:r>
              <a:rPr lang="en-US" altLang="zh-CN" sz="1200" dirty="0">
                <a:solidFill>
                  <a:schemeClr val="accent1"/>
                </a:solidFill>
                <a:cs typeface="+mn-ea"/>
                <a:sym typeface="+mn-lt"/>
              </a:rPr>
              <a:t>Policies</a:t>
            </a:r>
            <a:endParaRPr lang="zh-CN" altLang="en-US" sz="1800" dirty="0">
              <a:solidFill>
                <a:schemeClr val="accent1"/>
              </a:solidFill>
              <a:cs typeface="+mn-ea"/>
              <a:sym typeface="+mn-lt"/>
            </a:endParaRPr>
          </a:p>
        </p:txBody>
      </p:sp>
      <p:cxnSp>
        <p:nvCxnSpPr>
          <p:cNvPr id="3" name="直接连接符 2"/>
          <p:cNvCxnSpPr/>
          <p:nvPr/>
        </p:nvCxnSpPr>
        <p:spPr>
          <a:xfrm>
            <a:off x="3803103" y="2609675"/>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03103" y="192997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PART   ONE</a:t>
            </a:r>
            <a:endParaRPr lang="zh-CN" altLang="en-US" sz="12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par>
                                <p:cTn id="23" presetID="26"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90">
                                          <p:stCondLst>
                                            <p:cond delay="0"/>
                                          </p:stCondLst>
                                        </p:cTn>
                                        <p:tgtEl>
                                          <p:spTgt spid="26"/>
                                        </p:tgtEl>
                                      </p:cBhvr>
                                    </p:animEffect>
                                    <p:anim calcmode="lin" valueType="num">
                                      <p:cBhvr>
                                        <p:cTn id="26"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31" dur="13">
                                          <p:stCondLst>
                                            <p:cond delay="325"/>
                                          </p:stCondLst>
                                        </p:cTn>
                                        <p:tgtEl>
                                          <p:spTgt spid="26"/>
                                        </p:tgtEl>
                                      </p:cBhvr>
                                      <p:to x="100000" y="60000"/>
                                    </p:animScale>
                                    <p:animScale>
                                      <p:cBhvr>
                                        <p:cTn id="32" dur="83" decel="50000">
                                          <p:stCondLst>
                                            <p:cond delay="338"/>
                                          </p:stCondLst>
                                        </p:cTn>
                                        <p:tgtEl>
                                          <p:spTgt spid="26"/>
                                        </p:tgtEl>
                                      </p:cBhvr>
                                      <p:to x="100000" y="100000"/>
                                    </p:animScale>
                                    <p:animScale>
                                      <p:cBhvr>
                                        <p:cTn id="33" dur="13">
                                          <p:stCondLst>
                                            <p:cond delay="656"/>
                                          </p:stCondLst>
                                        </p:cTn>
                                        <p:tgtEl>
                                          <p:spTgt spid="26"/>
                                        </p:tgtEl>
                                      </p:cBhvr>
                                      <p:to x="100000" y="80000"/>
                                    </p:animScale>
                                    <p:animScale>
                                      <p:cBhvr>
                                        <p:cTn id="34" dur="83" decel="50000">
                                          <p:stCondLst>
                                            <p:cond delay="669"/>
                                          </p:stCondLst>
                                        </p:cTn>
                                        <p:tgtEl>
                                          <p:spTgt spid="26"/>
                                        </p:tgtEl>
                                      </p:cBhvr>
                                      <p:to x="100000" y="100000"/>
                                    </p:animScale>
                                    <p:animScale>
                                      <p:cBhvr>
                                        <p:cTn id="35" dur="13">
                                          <p:stCondLst>
                                            <p:cond delay="821"/>
                                          </p:stCondLst>
                                        </p:cTn>
                                        <p:tgtEl>
                                          <p:spTgt spid="26"/>
                                        </p:tgtEl>
                                      </p:cBhvr>
                                      <p:to x="100000" y="90000"/>
                                    </p:animScale>
                                    <p:animScale>
                                      <p:cBhvr>
                                        <p:cTn id="36" dur="83" decel="50000">
                                          <p:stCondLst>
                                            <p:cond delay="834"/>
                                          </p:stCondLst>
                                        </p:cTn>
                                        <p:tgtEl>
                                          <p:spTgt spid="26"/>
                                        </p:tgtEl>
                                      </p:cBhvr>
                                      <p:to x="100000" y="100000"/>
                                    </p:animScale>
                                    <p:animScale>
                                      <p:cBhvr>
                                        <p:cTn id="37" dur="13">
                                          <p:stCondLst>
                                            <p:cond delay="904"/>
                                          </p:stCondLst>
                                        </p:cTn>
                                        <p:tgtEl>
                                          <p:spTgt spid="26"/>
                                        </p:tgtEl>
                                      </p:cBhvr>
                                      <p:to x="100000" y="95000"/>
                                    </p:animScale>
                                    <p:animScale>
                                      <p:cBhvr>
                                        <p:cTn id="38" dur="83" decel="50000">
                                          <p:stCondLst>
                                            <p:cond delay="917"/>
                                          </p:stCondLst>
                                        </p:cTn>
                                        <p:tgtEl>
                                          <p:spTgt spid="26"/>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290">
                                          <p:stCondLst>
                                            <p:cond delay="0"/>
                                          </p:stCondLst>
                                        </p:cTn>
                                        <p:tgtEl>
                                          <p:spTgt spid="32"/>
                                        </p:tgtEl>
                                      </p:cBhvr>
                                    </p:animEffect>
                                    <p:anim calcmode="lin" valueType="num">
                                      <p:cBhvr>
                                        <p:cTn id="4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7" dur="13">
                                          <p:stCondLst>
                                            <p:cond delay="325"/>
                                          </p:stCondLst>
                                        </p:cTn>
                                        <p:tgtEl>
                                          <p:spTgt spid="32"/>
                                        </p:tgtEl>
                                      </p:cBhvr>
                                      <p:to x="100000" y="60000"/>
                                    </p:animScale>
                                    <p:animScale>
                                      <p:cBhvr>
                                        <p:cTn id="48" dur="83" decel="50000">
                                          <p:stCondLst>
                                            <p:cond delay="338"/>
                                          </p:stCondLst>
                                        </p:cTn>
                                        <p:tgtEl>
                                          <p:spTgt spid="32"/>
                                        </p:tgtEl>
                                      </p:cBhvr>
                                      <p:to x="100000" y="100000"/>
                                    </p:animScale>
                                    <p:animScale>
                                      <p:cBhvr>
                                        <p:cTn id="49" dur="13">
                                          <p:stCondLst>
                                            <p:cond delay="656"/>
                                          </p:stCondLst>
                                        </p:cTn>
                                        <p:tgtEl>
                                          <p:spTgt spid="32"/>
                                        </p:tgtEl>
                                      </p:cBhvr>
                                      <p:to x="100000" y="80000"/>
                                    </p:animScale>
                                    <p:animScale>
                                      <p:cBhvr>
                                        <p:cTn id="50" dur="83" decel="50000">
                                          <p:stCondLst>
                                            <p:cond delay="669"/>
                                          </p:stCondLst>
                                        </p:cTn>
                                        <p:tgtEl>
                                          <p:spTgt spid="32"/>
                                        </p:tgtEl>
                                      </p:cBhvr>
                                      <p:to x="100000" y="100000"/>
                                    </p:animScale>
                                    <p:animScale>
                                      <p:cBhvr>
                                        <p:cTn id="51" dur="13">
                                          <p:stCondLst>
                                            <p:cond delay="821"/>
                                          </p:stCondLst>
                                        </p:cTn>
                                        <p:tgtEl>
                                          <p:spTgt spid="32"/>
                                        </p:tgtEl>
                                      </p:cBhvr>
                                      <p:to x="100000" y="90000"/>
                                    </p:animScale>
                                    <p:animScale>
                                      <p:cBhvr>
                                        <p:cTn id="52" dur="83" decel="50000">
                                          <p:stCondLst>
                                            <p:cond delay="834"/>
                                          </p:stCondLst>
                                        </p:cTn>
                                        <p:tgtEl>
                                          <p:spTgt spid="32"/>
                                        </p:tgtEl>
                                      </p:cBhvr>
                                      <p:to x="100000" y="100000"/>
                                    </p:animScale>
                                    <p:animScale>
                                      <p:cBhvr>
                                        <p:cTn id="53" dur="13">
                                          <p:stCondLst>
                                            <p:cond delay="904"/>
                                          </p:stCondLst>
                                        </p:cTn>
                                        <p:tgtEl>
                                          <p:spTgt spid="32"/>
                                        </p:tgtEl>
                                      </p:cBhvr>
                                      <p:to x="100000" y="95000"/>
                                    </p:animScale>
                                    <p:animScale>
                                      <p:cBhvr>
                                        <p:cTn id="54" dur="83" decel="50000">
                                          <p:stCondLst>
                                            <p:cond delay="917"/>
                                          </p:stCondLst>
                                        </p:cTn>
                                        <p:tgtEl>
                                          <p:spTgt spid="32"/>
                                        </p:tgtEl>
                                      </p:cBhvr>
                                      <p:to x="100000" y="100000"/>
                                    </p:animScale>
                                  </p:childTnLst>
                                </p:cTn>
                              </p:par>
                              <p:par>
                                <p:cTn id="55" presetID="26" presetClass="entr" presetSubtype="0"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290">
                                          <p:stCondLst>
                                            <p:cond delay="0"/>
                                          </p:stCondLst>
                                        </p:cTn>
                                        <p:tgtEl>
                                          <p:spTgt spid="28"/>
                                        </p:tgtEl>
                                      </p:cBhvr>
                                    </p:animEffect>
                                    <p:anim calcmode="lin" valueType="num">
                                      <p:cBhvr>
                                        <p:cTn id="58"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59"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60"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61"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62"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63" dur="13">
                                          <p:stCondLst>
                                            <p:cond delay="325"/>
                                          </p:stCondLst>
                                        </p:cTn>
                                        <p:tgtEl>
                                          <p:spTgt spid="28"/>
                                        </p:tgtEl>
                                      </p:cBhvr>
                                      <p:to x="100000" y="60000"/>
                                    </p:animScale>
                                    <p:animScale>
                                      <p:cBhvr>
                                        <p:cTn id="64" dur="83" decel="50000">
                                          <p:stCondLst>
                                            <p:cond delay="338"/>
                                          </p:stCondLst>
                                        </p:cTn>
                                        <p:tgtEl>
                                          <p:spTgt spid="28"/>
                                        </p:tgtEl>
                                      </p:cBhvr>
                                      <p:to x="100000" y="100000"/>
                                    </p:animScale>
                                    <p:animScale>
                                      <p:cBhvr>
                                        <p:cTn id="65" dur="13">
                                          <p:stCondLst>
                                            <p:cond delay="656"/>
                                          </p:stCondLst>
                                        </p:cTn>
                                        <p:tgtEl>
                                          <p:spTgt spid="28"/>
                                        </p:tgtEl>
                                      </p:cBhvr>
                                      <p:to x="100000" y="80000"/>
                                    </p:animScale>
                                    <p:animScale>
                                      <p:cBhvr>
                                        <p:cTn id="66" dur="83" decel="50000">
                                          <p:stCondLst>
                                            <p:cond delay="669"/>
                                          </p:stCondLst>
                                        </p:cTn>
                                        <p:tgtEl>
                                          <p:spTgt spid="28"/>
                                        </p:tgtEl>
                                      </p:cBhvr>
                                      <p:to x="100000" y="100000"/>
                                    </p:animScale>
                                    <p:animScale>
                                      <p:cBhvr>
                                        <p:cTn id="67" dur="13">
                                          <p:stCondLst>
                                            <p:cond delay="821"/>
                                          </p:stCondLst>
                                        </p:cTn>
                                        <p:tgtEl>
                                          <p:spTgt spid="28"/>
                                        </p:tgtEl>
                                      </p:cBhvr>
                                      <p:to x="100000" y="90000"/>
                                    </p:animScale>
                                    <p:animScale>
                                      <p:cBhvr>
                                        <p:cTn id="68" dur="83" decel="50000">
                                          <p:stCondLst>
                                            <p:cond delay="834"/>
                                          </p:stCondLst>
                                        </p:cTn>
                                        <p:tgtEl>
                                          <p:spTgt spid="28"/>
                                        </p:tgtEl>
                                      </p:cBhvr>
                                      <p:to x="100000" y="100000"/>
                                    </p:animScale>
                                    <p:animScale>
                                      <p:cBhvr>
                                        <p:cTn id="69" dur="13">
                                          <p:stCondLst>
                                            <p:cond delay="904"/>
                                          </p:stCondLst>
                                        </p:cTn>
                                        <p:tgtEl>
                                          <p:spTgt spid="28"/>
                                        </p:tgtEl>
                                      </p:cBhvr>
                                      <p:to x="100000" y="95000"/>
                                    </p:animScale>
                                    <p:animScale>
                                      <p:cBhvr>
                                        <p:cTn id="70" dur="83" decel="50000">
                                          <p:stCondLst>
                                            <p:cond delay="917"/>
                                          </p:stCondLst>
                                        </p:cTn>
                                        <p:tgtEl>
                                          <p:spTgt spid="28"/>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290">
                                          <p:stCondLst>
                                            <p:cond delay="0"/>
                                          </p:stCondLst>
                                        </p:cTn>
                                        <p:tgtEl>
                                          <p:spTgt spid="29"/>
                                        </p:tgtEl>
                                      </p:cBhvr>
                                    </p:animEffect>
                                    <p:anim calcmode="lin" valueType="num">
                                      <p:cBhvr>
                                        <p:cTn id="7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7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7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79" dur="13">
                                          <p:stCondLst>
                                            <p:cond delay="325"/>
                                          </p:stCondLst>
                                        </p:cTn>
                                        <p:tgtEl>
                                          <p:spTgt spid="29"/>
                                        </p:tgtEl>
                                      </p:cBhvr>
                                      <p:to x="100000" y="60000"/>
                                    </p:animScale>
                                    <p:animScale>
                                      <p:cBhvr>
                                        <p:cTn id="80" dur="83" decel="50000">
                                          <p:stCondLst>
                                            <p:cond delay="338"/>
                                          </p:stCondLst>
                                        </p:cTn>
                                        <p:tgtEl>
                                          <p:spTgt spid="29"/>
                                        </p:tgtEl>
                                      </p:cBhvr>
                                      <p:to x="100000" y="100000"/>
                                    </p:animScale>
                                    <p:animScale>
                                      <p:cBhvr>
                                        <p:cTn id="81" dur="13">
                                          <p:stCondLst>
                                            <p:cond delay="656"/>
                                          </p:stCondLst>
                                        </p:cTn>
                                        <p:tgtEl>
                                          <p:spTgt spid="29"/>
                                        </p:tgtEl>
                                      </p:cBhvr>
                                      <p:to x="100000" y="80000"/>
                                    </p:animScale>
                                    <p:animScale>
                                      <p:cBhvr>
                                        <p:cTn id="82" dur="83" decel="50000">
                                          <p:stCondLst>
                                            <p:cond delay="669"/>
                                          </p:stCondLst>
                                        </p:cTn>
                                        <p:tgtEl>
                                          <p:spTgt spid="29"/>
                                        </p:tgtEl>
                                      </p:cBhvr>
                                      <p:to x="100000" y="100000"/>
                                    </p:animScale>
                                    <p:animScale>
                                      <p:cBhvr>
                                        <p:cTn id="83" dur="13">
                                          <p:stCondLst>
                                            <p:cond delay="821"/>
                                          </p:stCondLst>
                                        </p:cTn>
                                        <p:tgtEl>
                                          <p:spTgt spid="29"/>
                                        </p:tgtEl>
                                      </p:cBhvr>
                                      <p:to x="100000" y="90000"/>
                                    </p:animScale>
                                    <p:animScale>
                                      <p:cBhvr>
                                        <p:cTn id="84" dur="83" decel="50000">
                                          <p:stCondLst>
                                            <p:cond delay="834"/>
                                          </p:stCondLst>
                                        </p:cTn>
                                        <p:tgtEl>
                                          <p:spTgt spid="29"/>
                                        </p:tgtEl>
                                      </p:cBhvr>
                                      <p:to x="100000" y="100000"/>
                                    </p:animScale>
                                    <p:animScale>
                                      <p:cBhvr>
                                        <p:cTn id="85" dur="13">
                                          <p:stCondLst>
                                            <p:cond delay="904"/>
                                          </p:stCondLst>
                                        </p:cTn>
                                        <p:tgtEl>
                                          <p:spTgt spid="29"/>
                                        </p:tgtEl>
                                      </p:cBhvr>
                                      <p:to x="100000" y="95000"/>
                                    </p:animScale>
                                    <p:animScale>
                                      <p:cBhvr>
                                        <p:cTn id="86" dur="83" decel="50000">
                                          <p:stCondLst>
                                            <p:cond delay="917"/>
                                          </p:stCondLst>
                                        </p:cTn>
                                        <p:tgtEl>
                                          <p:spTgt spid="29"/>
                                        </p:tgtEl>
                                      </p:cBhvr>
                                      <p:to x="100000" y="100000"/>
                                    </p:animScale>
                                  </p:childTnLst>
                                </p:cTn>
                              </p:par>
                              <p:par>
                                <p:cTn id="87" presetID="26" presetClass="entr" presetSubtype="0" fill="hold" grpId="0" nodeType="withEffect">
                                  <p:stCondLst>
                                    <p:cond delay="75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290">
                                          <p:stCondLst>
                                            <p:cond delay="0"/>
                                          </p:stCondLst>
                                        </p:cTn>
                                        <p:tgtEl>
                                          <p:spTgt spid="31"/>
                                        </p:tgtEl>
                                      </p:cBhvr>
                                    </p:animEffect>
                                    <p:anim calcmode="lin" valueType="num">
                                      <p:cBhvr>
                                        <p:cTn id="90"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1"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2"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93"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94"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95" dur="13">
                                          <p:stCondLst>
                                            <p:cond delay="325"/>
                                          </p:stCondLst>
                                        </p:cTn>
                                        <p:tgtEl>
                                          <p:spTgt spid="31"/>
                                        </p:tgtEl>
                                      </p:cBhvr>
                                      <p:to x="100000" y="60000"/>
                                    </p:animScale>
                                    <p:animScale>
                                      <p:cBhvr>
                                        <p:cTn id="96" dur="83" decel="50000">
                                          <p:stCondLst>
                                            <p:cond delay="338"/>
                                          </p:stCondLst>
                                        </p:cTn>
                                        <p:tgtEl>
                                          <p:spTgt spid="31"/>
                                        </p:tgtEl>
                                      </p:cBhvr>
                                      <p:to x="100000" y="100000"/>
                                    </p:animScale>
                                    <p:animScale>
                                      <p:cBhvr>
                                        <p:cTn id="97" dur="13">
                                          <p:stCondLst>
                                            <p:cond delay="656"/>
                                          </p:stCondLst>
                                        </p:cTn>
                                        <p:tgtEl>
                                          <p:spTgt spid="31"/>
                                        </p:tgtEl>
                                      </p:cBhvr>
                                      <p:to x="100000" y="80000"/>
                                    </p:animScale>
                                    <p:animScale>
                                      <p:cBhvr>
                                        <p:cTn id="98" dur="83" decel="50000">
                                          <p:stCondLst>
                                            <p:cond delay="669"/>
                                          </p:stCondLst>
                                        </p:cTn>
                                        <p:tgtEl>
                                          <p:spTgt spid="31"/>
                                        </p:tgtEl>
                                      </p:cBhvr>
                                      <p:to x="100000" y="100000"/>
                                    </p:animScale>
                                    <p:animScale>
                                      <p:cBhvr>
                                        <p:cTn id="99" dur="13">
                                          <p:stCondLst>
                                            <p:cond delay="821"/>
                                          </p:stCondLst>
                                        </p:cTn>
                                        <p:tgtEl>
                                          <p:spTgt spid="31"/>
                                        </p:tgtEl>
                                      </p:cBhvr>
                                      <p:to x="100000" y="90000"/>
                                    </p:animScale>
                                    <p:animScale>
                                      <p:cBhvr>
                                        <p:cTn id="100" dur="83" decel="50000">
                                          <p:stCondLst>
                                            <p:cond delay="834"/>
                                          </p:stCondLst>
                                        </p:cTn>
                                        <p:tgtEl>
                                          <p:spTgt spid="31"/>
                                        </p:tgtEl>
                                      </p:cBhvr>
                                      <p:to x="100000" y="100000"/>
                                    </p:animScale>
                                    <p:animScale>
                                      <p:cBhvr>
                                        <p:cTn id="101" dur="13">
                                          <p:stCondLst>
                                            <p:cond delay="904"/>
                                          </p:stCondLst>
                                        </p:cTn>
                                        <p:tgtEl>
                                          <p:spTgt spid="31"/>
                                        </p:tgtEl>
                                      </p:cBhvr>
                                      <p:to x="100000" y="95000"/>
                                    </p:animScale>
                                    <p:animScale>
                                      <p:cBhvr>
                                        <p:cTn id="102" dur="83" decel="50000">
                                          <p:stCondLst>
                                            <p:cond delay="917"/>
                                          </p:stCondLst>
                                        </p:cTn>
                                        <p:tgtEl>
                                          <p:spTgt spid="31"/>
                                        </p:tgtEl>
                                      </p:cBhvr>
                                      <p:to x="100000" y="100000"/>
                                    </p:animScale>
                                  </p:childTnLst>
                                </p:cTn>
                              </p:par>
                              <p:par>
                                <p:cTn id="103" presetID="26" presetClass="entr" presetSubtype="0" fill="hold" grpId="0" nodeType="withEffect">
                                  <p:stCondLst>
                                    <p:cond delay="250"/>
                                  </p:stCondLst>
                                  <p:childTnLst>
                                    <p:set>
                                      <p:cBhvr>
                                        <p:cTn id="104" dur="1" fill="hold">
                                          <p:stCondLst>
                                            <p:cond delay="0"/>
                                          </p:stCondLst>
                                        </p:cTn>
                                        <p:tgtEl>
                                          <p:spTgt spid="30"/>
                                        </p:tgtEl>
                                        <p:attrNameLst>
                                          <p:attrName>style.visibility</p:attrName>
                                        </p:attrNameLst>
                                      </p:cBhvr>
                                      <p:to>
                                        <p:strVal val="visible"/>
                                      </p:to>
                                    </p:set>
                                    <p:animEffect transition="in" filter="wipe(down)">
                                      <p:cBhvr>
                                        <p:cTn id="105" dur="290">
                                          <p:stCondLst>
                                            <p:cond delay="0"/>
                                          </p:stCondLst>
                                        </p:cTn>
                                        <p:tgtEl>
                                          <p:spTgt spid="30"/>
                                        </p:tgtEl>
                                      </p:cBhvr>
                                    </p:animEffect>
                                    <p:anim calcmode="lin" valueType="num">
                                      <p:cBhvr>
                                        <p:cTn id="10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0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1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11" dur="13">
                                          <p:stCondLst>
                                            <p:cond delay="325"/>
                                          </p:stCondLst>
                                        </p:cTn>
                                        <p:tgtEl>
                                          <p:spTgt spid="30"/>
                                        </p:tgtEl>
                                      </p:cBhvr>
                                      <p:to x="100000" y="60000"/>
                                    </p:animScale>
                                    <p:animScale>
                                      <p:cBhvr>
                                        <p:cTn id="112" dur="83" decel="50000">
                                          <p:stCondLst>
                                            <p:cond delay="338"/>
                                          </p:stCondLst>
                                        </p:cTn>
                                        <p:tgtEl>
                                          <p:spTgt spid="30"/>
                                        </p:tgtEl>
                                      </p:cBhvr>
                                      <p:to x="100000" y="100000"/>
                                    </p:animScale>
                                    <p:animScale>
                                      <p:cBhvr>
                                        <p:cTn id="113" dur="13">
                                          <p:stCondLst>
                                            <p:cond delay="656"/>
                                          </p:stCondLst>
                                        </p:cTn>
                                        <p:tgtEl>
                                          <p:spTgt spid="30"/>
                                        </p:tgtEl>
                                      </p:cBhvr>
                                      <p:to x="100000" y="80000"/>
                                    </p:animScale>
                                    <p:animScale>
                                      <p:cBhvr>
                                        <p:cTn id="114" dur="83" decel="50000">
                                          <p:stCondLst>
                                            <p:cond delay="669"/>
                                          </p:stCondLst>
                                        </p:cTn>
                                        <p:tgtEl>
                                          <p:spTgt spid="30"/>
                                        </p:tgtEl>
                                      </p:cBhvr>
                                      <p:to x="100000" y="100000"/>
                                    </p:animScale>
                                    <p:animScale>
                                      <p:cBhvr>
                                        <p:cTn id="115" dur="13">
                                          <p:stCondLst>
                                            <p:cond delay="821"/>
                                          </p:stCondLst>
                                        </p:cTn>
                                        <p:tgtEl>
                                          <p:spTgt spid="30"/>
                                        </p:tgtEl>
                                      </p:cBhvr>
                                      <p:to x="100000" y="90000"/>
                                    </p:animScale>
                                    <p:animScale>
                                      <p:cBhvr>
                                        <p:cTn id="116" dur="83" decel="50000">
                                          <p:stCondLst>
                                            <p:cond delay="834"/>
                                          </p:stCondLst>
                                        </p:cTn>
                                        <p:tgtEl>
                                          <p:spTgt spid="30"/>
                                        </p:tgtEl>
                                      </p:cBhvr>
                                      <p:to x="100000" y="100000"/>
                                    </p:animScale>
                                    <p:animScale>
                                      <p:cBhvr>
                                        <p:cTn id="117" dur="13">
                                          <p:stCondLst>
                                            <p:cond delay="904"/>
                                          </p:stCondLst>
                                        </p:cTn>
                                        <p:tgtEl>
                                          <p:spTgt spid="30"/>
                                        </p:tgtEl>
                                      </p:cBhvr>
                                      <p:to x="100000" y="95000"/>
                                    </p:animScale>
                                    <p:animScale>
                                      <p:cBhvr>
                                        <p:cTn id="118" dur="83" decel="50000">
                                          <p:stCondLst>
                                            <p:cond delay="917"/>
                                          </p:stCondLst>
                                        </p:cTn>
                                        <p:tgtEl>
                                          <p:spTgt spid="3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down)">
                                      <p:cBhvr>
                                        <p:cTn id="121" dur="290">
                                          <p:stCondLst>
                                            <p:cond delay="0"/>
                                          </p:stCondLst>
                                        </p:cTn>
                                        <p:tgtEl>
                                          <p:spTgt spid="25"/>
                                        </p:tgtEl>
                                      </p:cBhvr>
                                    </p:animEffect>
                                    <p:anim calcmode="lin" valueType="num">
                                      <p:cBhvr>
                                        <p:cTn id="122"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3"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24"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25"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26"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27" dur="13">
                                          <p:stCondLst>
                                            <p:cond delay="325"/>
                                          </p:stCondLst>
                                        </p:cTn>
                                        <p:tgtEl>
                                          <p:spTgt spid="25"/>
                                        </p:tgtEl>
                                      </p:cBhvr>
                                      <p:to x="100000" y="60000"/>
                                    </p:animScale>
                                    <p:animScale>
                                      <p:cBhvr>
                                        <p:cTn id="128" dur="83" decel="50000">
                                          <p:stCondLst>
                                            <p:cond delay="338"/>
                                          </p:stCondLst>
                                        </p:cTn>
                                        <p:tgtEl>
                                          <p:spTgt spid="25"/>
                                        </p:tgtEl>
                                      </p:cBhvr>
                                      <p:to x="100000" y="100000"/>
                                    </p:animScale>
                                    <p:animScale>
                                      <p:cBhvr>
                                        <p:cTn id="129" dur="13">
                                          <p:stCondLst>
                                            <p:cond delay="656"/>
                                          </p:stCondLst>
                                        </p:cTn>
                                        <p:tgtEl>
                                          <p:spTgt spid="25"/>
                                        </p:tgtEl>
                                      </p:cBhvr>
                                      <p:to x="100000" y="80000"/>
                                    </p:animScale>
                                    <p:animScale>
                                      <p:cBhvr>
                                        <p:cTn id="130" dur="83" decel="50000">
                                          <p:stCondLst>
                                            <p:cond delay="669"/>
                                          </p:stCondLst>
                                        </p:cTn>
                                        <p:tgtEl>
                                          <p:spTgt spid="25"/>
                                        </p:tgtEl>
                                      </p:cBhvr>
                                      <p:to x="100000" y="100000"/>
                                    </p:animScale>
                                    <p:animScale>
                                      <p:cBhvr>
                                        <p:cTn id="131" dur="13">
                                          <p:stCondLst>
                                            <p:cond delay="821"/>
                                          </p:stCondLst>
                                        </p:cTn>
                                        <p:tgtEl>
                                          <p:spTgt spid="25"/>
                                        </p:tgtEl>
                                      </p:cBhvr>
                                      <p:to x="100000" y="90000"/>
                                    </p:animScale>
                                    <p:animScale>
                                      <p:cBhvr>
                                        <p:cTn id="132" dur="83" decel="50000">
                                          <p:stCondLst>
                                            <p:cond delay="834"/>
                                          </p:stCondLst>
                                        </p:cTn>
                                        <p:tgtEl>
                                          <p:spTgt spid="25"/>
                                        </p:tgtEl>
                                      </p:cBhvr>
                                      <p:to x="100000" y="100000"/>
                                    </p:animScale>
                                    <p:animScale>
                                      <p:cBhvr>
                                        <p:cTn id="133" dur="13">
                                          <p:stCondLst>
                                            <p:cond delay="904"/>
                                          </p:stCondLst>
                                        </p:cTn>
                                        <p:tgtEl>
                                          <p:spTgt spid="25"/>
                                        </p:tgtEl>
                                      </p:cBhvr>
                                      <p:to x="100000" y="95000"/>
                                    </p:animScale>
                                    <p:animScale>
                                      <p:cBhvr>
                                        <p:cTn id="134" dur="83" decel="50000">
                                          <p:stCondLst>
                                            <p:cond delay="917"/>
                                          </p:stCondLst>
                                        </p:cTn>
                                        <p:tgtEl>
                                          <p:spTgt spid="25"/>
                                        </p:tgtEl>
                                      </p:cBhvr>
                                      <p:to x="100000" y="100000"/>
                                    </p:animScale>
                                  </p:childTnLst>
                                </p:cTn>
                              </p:par>
                            </p:childTnLst>
                          </p:cTn>
                        </p:par>
                        <p:par>
                          <p:cTn id="135" fill="hold">
                            <p:stCondLst>
                              <p:cond delay="2750"/>
                            </p:stCondLst>
                            <p:childTnLst>
                              <p:par>
                                <p:cTn id="136" presetID="12" presetClass="entr" presetSubtype="8" fill="hold" grpId="0" nodeType="afterEffect">
                                  <p:stCondLst>
                                    <p:cond delay="0"/>
                                  </p:stCondLst>
                                  <p:childTnLst>
                                    <p:set>
                                      <p:cBhvr>
                                        <p:cTn id="137" dur="1" fill="hold">
                                          <p:stCondLst>
                                            <p:cond delay="0"/>
                                          </p:stCondLst>
                                        </p:cTn>
                                        <p:tgtEl>
                                          <p:spTgt spid="7"/>
                                        </p:tgtEl>
                                        <p:attrNameLst>
                                          <p:attrName>style.visibility</p:attrName>
                                        </p:attrNameLst>
                                      </p:cBhvr>
                                      <p:to>
                                        <p:strVal val="visible"/>
                                      </p:to>
                                    </p:set>
                                    <p:anim calcmode="lin" valueType="num">
                                      <p:cBhvr additive="base">
                                        <p:cTn id="138" dur="750"/>
                                        <p:tgtEl>
                                          <p:spTgt spid="7"/>
                                        </p:tgtEl>
                                        <p:attrNameLst>
                                          <p:attrName>ppt_x</p:attrName>
                                        </p:attrNameLst>
                                      </p:cBhvr>
                                      <p:tavLst>
                                        <p:tav tm="0">
                                          <p:val>
                                            <p:strVal val="#ppt_x-#ppt_w*1.125000"/>
                                          </p:val>
                                        </p:tav>
                                        <p:tav tm="100000">
                                          <p:val>
                                            <p:strVal val="#ppt_x"/>
                                          </p:val>
                                        </p:tav>
                                      </p:tavLst>
                                    </p:anim>
                                    <p:animEffect transition="in" filter="wipe(right)">
                                      <p:cBhvr>
                                        <p:cTn id="139" dur="750"/>
                                        <p:tgtEl>
                                          <p:spTgt spid="7"/>
                                        </p:tgtEl>
                                      </p:cBhvr>
                                    </p:animEffect>
                                  </p:childTnLst>
                                </p:cTn>
                              </p:par>
                            </p:childTnLst>
                          </p:cTn>
                        </p:par>
                        <p:par>
                          <p:cTn id="140" fill="hold">
                            <p:stCondLst>
                              <p:cond delay="3500"/>
                            </p:stCondLst>
                            <p:childTnLst>
                              <p:par>
                                <p:cTn id="141" presetID="2" presetClass="entr" presetSubtype="2" fill="hold" grpId="0" nodeType="afterEffect">
                                  <p:stCondLst>
                                    <p:cond delay="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750" fill="hold"/>
                                        <p:tgtEl>
                                          <p:spTgt spid="16"/>
                                        </p:tgtEl>
                                        <p:attrNameLst>
                                          <p:attrName>ppt_x</p:attrName>
                                        </p:attrNameLst>
                                      </p:cBhvr>
                                      <p:tavLst>
                                        <p:tav tm="0">
                                          <p:val>
                                            <p:strVal val="1+#ppt_w/2"/>
                                          </p:val>
                                        </p:tav>
                                        <p:tav tm="100000">
                                          <p:val>
                                            <p:strVal val="#ppt_x"/>
                                          </p:val>
                                        </p:tav>
                                      </p:tavLst>
                                    </p:anim>
                                    <p:anim calcmode="lin" valueType="num">
                                      <p:cBhvr additive="base">
                                        <p:cTn id="144" dur="750" fill="hold"/>
                                        <p:tgtEl>
                                          <p:spTgt spid="16"/>
                                        </p:tgtEl>
                                        <p:attrNameLst>
                                          <p:attrName>ppt_y</p:attrName>
                                        </p:attrNameLst>
                                      </p:cBhvr>
                                      <p:tavLst>
                                        <p:tav tm="0">
                                          <p:val>
                                            <p:strVal val="#ppt_y"/>
                                          </p:val>
                                        </p:tav>
                                        <p:tav tm="100000">
                                          <p:val>
                                            <p:strVal val="#ppt_y"/>
                                          </p:val>
                                        </p:tav>
                                      </p:tavLst>
                                    </p:anim>
                                  </p:childTnLst>
                                </p:cTn>
                              </p:par>
                            </p:childTnLst>
                          </p:cTn>
                        </p:par>
                        <p:par>
                          <p:cTn id="145" fill="hold">
                            <p:stCondLst>
                              <p:cond delay="4250"/>
                            </p:stCondLst>
                            <p:childTnLst>
                              <p:par>
                                <p:cTn id="146" presetID="12" presetClass="entr" presetSubtype="1" fill="hold" grpId="0" nodeType="afterEffect">
                                  <p:stCondLst>
                                    <p:cond delay="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p:tgtEl>
                                          <p:spTgt spid="20"/>
                                        </p:tgtEl>
                                        <p:attrNameLst>
                                          <p:attrName>ppt_y</p:attrName>
                                        </p:attrNameLst>
                                      </p:cBhvr>
                                      <p:tavLst>
                                        <p:tav tm="0">
                                          <p:val>
                                            <p:strVal val="#ppt_y-#ppt_h*1.125000"/>
                                          </p:val>
                                        </p:tav>
                                        <p:tav tm="100000">
                                          <p:val>
                                            <p:strVal val="#ppt_y"/>
                                          </p:val>
                                        </p:tav>
                                      </p:tavLst>
                                    </p:anim>
                                    <p:animEffect transition="in" filter="wipe(down)">
                                      <p:cBhvr>
                                        <p:cTn id="149" dur="750"/>
                                        <p:tgtEl>
                                          <p:spTgt spid="20"/>
                                        </p:tgtEl>
                                      </p:cBhvr>
                                    </p:animEffect>
                                  </p:childTnLst>
                                </p:cTn>
                              </p:par>
                            </p:childTnLst>
                          </p:cTn>
                        </p:par>
                        <p:par>
                          <p:cTn id="150" fill="hold">
                            <p:stCondLst>
                              <p:cond delay="5000"/>
                            </p:stCondLst>
                            <p:childTnLst>
                              <p:par>
                                <p:cTn id="151" presetID="49" presetClass="entr" presetSubtype="0" decel="100000" fill="hold" nodeType="afterEffect">
                                  <p:stCondLst>
                                    <p:cond delay="0"/>
                                  </p:stCondLst>
                                  <p:childTnLst>
                                    <p:set>
                                      <p:cBhvr>
                                        <p:cTn id="152" dur="1" fill="hold">
                                          <p:stCondLst>
                                            <p:cond delay="0"/>
                                          </p:stCondLst>
                                        </p:cTn>
                                        <p:tgtEl>
                                          <p:spTgt spid="3"/>
                                        </p:tgtEl>
                                        <p:attrNameLst>
                                          <p:attrName>style.visibility</p:attrName>
                                        </p:attrNameLst>
                                      </p:cBhvr>
                                      <p:to>
                                        <p:strVal val="visible"/>
                                      </p:to>
                                    </p:set>
                                    <p:anim calcmode="lin" valueType="num">
                                      <p:cBhvr>
                                        <p:cTn id="153" dur="750" fill="hold"/>
                                        <p:tgtEl>
                                          <p:spTgt spid="3"/>
                                        </p:tgtEl>
                                        <p:attrNameLst>
                                          <p:attrName>ppt_w</p:attrName>
                                        </p:attrNameLst>
                                      </p:cBhvr>
                                      <p:tavLst>
                                        <p:tav tm="0">
                                          <p:val>
                                            <p:fltVal val="0"/>
                                          </p:val>
                                        </p:tav>
                                        <p:tav tm="100000">
                                          <p:val>
                                            <p:strVal val="#ppt_w"/>
                                          </p:val>
                                        </p:tav>
                                      </p:tavLst>
                                    </p:anim>
                                    <p:anim calcmode="lin" valueType="num">
                                      <p:cBhvr>
                                        <p:cTn id="154" dur="750" fill="hold"/>
                                        <p:tgtEl>
                                          <p:spTgt spid="3"/>
                                        </p:tgtEl>
                                        <p:attrNameLst>
                                          <p:attrName>ppt_h</p:attrName>
                                        </p:attrNameLst>
                                      </p:cBhvr>
                                      <p:tavLst>
                                        <p:tav tm="0">
                                          <p:val>
                                            <p:fltVal val="0"/>
                                          </p:val>
                                        </p:tav>
                                        <p:tav tm="100000">
                                          <p:val>
                                            <p:strVal val="#ppt_h"/>
                                          </p:val>
                                        </p:tav>
                                      </p:tavLst>
                                    </p:anim>
                                    <p:anim calcmode="lin" valueType="num">
                                      <p:cBhvr>
                                        <p:cTn id="155" dur="750" fill="hold"/>
                                        <p:tgtEl>
                                          <p:spTgt spid="3"/>
                                        </p:tgtEl>
                                        <p:attrNameLst>
                                          <p:attrName>style.rotation</p:attrName>
                                        </p:attrNameLst>
                                      </p:cBhvr>
                                      <p:tavLst>
                                        <p:tav tm="0">
                                          <p:val>
                                            <p:fltVal val="360"/>
                                          </p:val>
                                        </p:tav>
                                        <p:tav tm="100000">
                                          <p:val>
                                            <p:fltVal val="0"/>
                                          </p:val>
                                        </p:tav>
                                      </p:tavLst>
                                    </p:anim>
                                    <p:animEffect transition="in" filter="fade">
                                      <p:cBhvr>
                                        <p:cTn id="15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p:bldP spid="20"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任意多边形: 形状 1"/>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形状 4"/>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p:cNvSpPr/>
          <p:nvPr/>
        </p:nvSpPr>
        <p:spPr>
          <a:xfrm>
            <a:off x="5097500" y="1594782"/>
            <a:ext cx="3741738" cy="2971802"/>
          </a:xfrm>
          <a:custGeom>
            <a:avLst/>
            <a:gdLst/>
            <a:ahLst/>
            <a:cxnLst/>
            <a:rect l="0" t="0" r="0" b="0"/>
            <a:pathLst>
              <a:path w="3741738" h="2971802">
                <a:moveTo>
                  <a:pt x="0" y="0"/>
                </a:moveTo>
                <a:lnTo>
                  <a:pt x="3741737" y="0"/>
                </a:lnTo>
                <a:lnTo>
                  <a:pt x="3741737" y="2971801"/>
                </a:lnTo>
                <a:lnTo>
                  <a:pt x="0" y="2971801"/>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TextBox 11">
            <a:extLst>
              <a:ext uri="{FF2B5EF4-FFF2-40B4-BE49-F238E27FC236}">
                <a16:creationId xmlns:a16="http://schemas.microsoft.com/office/drawing/2014/main" id="{D84F5850-2CFE-E948-B837-D038A6FF65CE}"/>
              </a:ext>
            </a:extLst>
          </p:cNvPr>
          <p:cNvSpPr txBox="1"/>
          <p:nvPr/>
        </p:nvSpPr>
        <p:spPr>
          <a:xfrm>
            <a:off x="525662" y="714266"/>
            <a:ext cx="8313576" cy="4028410"/>
          </a:xfrm>
          <a:prstGeom prst="rect">
            <a:avLst/>
          </a:prstGeom>
          <a:noFill/>
        </p:spPr>
        <p:txBody>
          <a:bodyPr wrap="square" rtlCol="0">
            <a:spAutoFit/>
          </a:bodyPr>
          <a:lstStyle/>
          <a:p>
            <a:pPr algn="ctr">
              <a:lnSpc>
                <a:spcPct val="150000"/>
              </a:lnSpc>
            </a:pPr>
            <a:r>
              <a:rPr lang="en-US" altLang="zh-CN" sz="1600" b="1" dirty="0">
                <a:latin typeface="Arial" panose="020B0604020202020204" pitchFamily="34" charset="0"/>
                <a:cs typeface="Arial" panose="020B0604020202020204" pitchFamily="34" charset="0"/>
              </a:rPr>
              <a:t>Recommendation</a:t>
            </a:r>
          </a:p>
          <a:p>
            <a:pPr>
              <a:lnSpc>
                <a:spcPct val="150000"/>
              </a:lnSpc>
            </a:pPr>
            <a:r>
              <a:rPr lang="en-US" altLang="zh-CN" sz="1200" dirty="0">
                <a:latin typeface="Arial" panose="020B0604020202020204" pitchFamily="34" charset="0"/>
                <a:cs typeface="Arial" panose="020B0604020202020204" pitchFamily="34" charset="0"/>
              </a:rPr>
              <a:t>	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sum up, NIO stock should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buy not just 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short-run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but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long-run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well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following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reasons:</a:t>
            </a:r>
            <a:endParaRPr lang="en-US" sz="1200" dirty="0">
              <a:latin typeface="Arial" panose="020B0604020202020204" pitchFamily="34" charset="0"/>
              <a:cs typeface="Arial" panose="020B0604020202020204" pitchFamily="34" charset="0"/>
            </a:endParaRPr>
          </a:p>
          <a:p>
            <a:pPr marL="857250" lvl="2" indent="-1714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value,</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which is to build not just a vehicle but also a </a:t>
            </a:r>
            <a:r>
              <a:rPr lang="en-US" altLang="zh-CN" sz="1200" dirty="0">
                <a:latin typeface="Arial" panose="020B0604020202020204" pitchFamily="34" charset="0"/>
                <a:cs typeface="Arial" panose="020B0604020202020204" pitchFamily="34" charset="0"/>
              </a:rPr>
              <a:t>unique,</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life-long, all-dimensional and immersive aft</a:t>
            </a:r>
            <a:r>
              <a:rPr lang="en-US" altLang="zh-CN" sz="1200" dirty="0">
                <a:latin typeface="Arial" panose="020B0604020202020204" pitchFamily="34" charset="0"/>
                <a:cs typeface="Arial" panose="020B0604020202020204" pitchFamily="34" charset="0"/>
              </a:rPr>
              <a:t>er-sale</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relationship with </a:t>
            </a:r>
            <a:r>
              <a:rPr lang="en-US" altLang="zh-CN" sz="1200" dirty="0">
                <a:latin typeface="Arial" panose="020B0604020202020204" pitchFamily="34" charset="0"/>
                <a:cs typeface="Arial" panose="020B0604020202020204" pitchFamily="34" charset="0"/>
              </a:rPr>
              <a:t>its</a:t>
            </a:r>
            <a:r>
              <a:rPr 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customers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will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help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fetch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higher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value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market</a:t>
            </a:r>
          </a:p>
          <a:p>
            <a:pPr marL="857250" lvl="2" indent="-1714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allied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Chinese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government,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which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will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help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secure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certain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level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cash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flow;</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more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preferential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policies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towards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also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highly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possible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store</a:t>
            </a:r>
          </a:p>
          <a:p>
            <a:pPr marL="857250" lvl="2" indent="-1714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innovative,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nationwide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power-swapping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station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network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about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online,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which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will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bring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larger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market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share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NIO</a:t>
            </a:r>
          </a:p>
          <a:p>
            <a:pPr marL="857250" lvl="2" indent="-1714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earnings, although currently negative,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shown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strong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sign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becoming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positive;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vehicle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delivery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growing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constant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rate;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revenue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EPS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beating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expectations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even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under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pandemic</a:t>
            </a:r>
          </a:p>
          <a:p>
            <a:pPr marL="857250" lvl="2"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NIO mainly serves the already-recovering Chinese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EV</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market, and with its month-over-month growth in deliveries, bull news can be expected </a:t>
            </a:r>
            <a:r>
              <a:rPr lang="en-US" altLang="zh-CN" sz="1200" dirty="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Q</a:t>
            </a:r>
            <a:r>
              <a:rPr lang="en-US" altLang="zh-CN" sz="12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 an Q</a:t>
            </a:r>
            <a:r>
              <a:rPr lang="en-US" altLang="zh-CN" sz="12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2020, which will push the price up</a:t>
            </a:r>
          </a:p>
          <a:p>
            <a:pPr marL="857250" lvl="2" indent="-171450">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NIO’s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has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huge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upside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potential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given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various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stock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price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forecasts</a:t>
            </a:r>
            <a:endParaRPr lang="en-US" sz="1200" dirty="0">
              <a:latin typeface="Arial" panose="020B0604020202020204" pitchFamily="34" charset="0"/>
              <a:cs typeface="Arial" panose="020B0604020202020204" pitchFamily="34" charset="0"/>
            </a:endParaRPr>
          </a:p>
        </p:txBody>
      </p:sp>
      <p:sp>
        <p:nvSpPr>
          <p:cNvPr id="16" name="文本框 5">
            <a:extLst>
              <a:ext uri="{FF2B5EF4-FFF2-40B4-BE49-F238E27FC236}">
                <a16:creationId xmlns:a16="http://schemas.microsoft.com/office/drawing/2014/main" id="{A0E52CBA-A63C-F543-9256-E8DF95382495}"/>
              </a:ext>
            </a:extLst>
          </p:cNvPr>
          <p:cNvSpPr txBox="1">
            <a:spLocks noChangeArrowheads="1"/>
          </p:cNvSpPr>
          <p:nvPr/>
        </p:nvSpPr>
        <p:spPr bwMode="auto">
          <a:xfrm>
            <a:off x="934511" y="183664"/>
            <a:ext cx="25122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Investment Recommendation</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spTree>
    <p:extLst>
      <p:ext uri="{BB962C8B-B14F-4D97-AF65-F5344CB8AC3E}">
        <p14:creationId xmlns:p14="http://schemas.microsoft.com/office/powerpoint/2010/main" val="24734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椭圆 65"/>
          <p:cNvSpPr/>
          <p:nvPr/>
        </p:nvSpPr>
        <p:spPr>
          <a:xfrm>
            <a:off x="1256583" y="3729788"/>
            <a:ext cx="677676" cy="677676"/>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椭圆 66"/>
          <p:cNvSpPr/>
          <p:nvPr/>
        </p:nvSpPr>
        <p:spPr>
          <a:xfrm>
            <a:off x="1458034" y="1269681"/>
            <a:ext cx="274777" cy="274777"/>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同心圆 67"/>
          <p:cNvSpPr/>
          <p:nvPr/>
        </p:nvSpPr>
        <p:spPr>
          <a:xfrm>
            <a:off x="3216986" y="4440948"/>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椭圆 68"/>
          <p:cNvSpPr/>
          <p:nvPr/>
        </p:nvSpPr>
        <p:spPr>
          <a:xfrm>
            <a:off x="3230128" y="4454089"/>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同心圆 69"/>
          <p:cNvSpPr/>
          <p:nvPr/>
        </p:nvSpPr>
        <p:spPr>
          <a:xfrm>
            <a:off x="2712289" y="923490"/>
            <a:ext cx="623903" cy="623903"/>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椭圆 70"/>
          <p:cNvSpPr/>
          <p:nvPr/>
        </p:nvSpPr>
        <p:spPr>
          <a:xfrm>
            <a:off x="2725906" y="937107"/>
            <a:ext cx="596669" cy="59666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2" name="同心圆 71"/>
          <p:cNvSpPr/>
          <p:nvPr/>
        </p:nvSpPr>
        <p:spPr>
          <a:xfrm>
            <a:off x="2098096" y="4423601"/>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椭圆 72"/>
          <p:cNvSpPr/>
          <p:nvPr/>
        </p:nvSpPr>
        <p:spPr>
          <a:xfrm>
            <a:off x="2107689" y="4433195"/>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同心圆 73"/>
          <p:cNvSpPr/>
          <p:nvPr/>
        </p:nvSpPr>
        <p:spPr>
          <a:xfrm>
            <a:off x="773524" y="3230102"/>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5" name="椭圆 74"/>
          <p:cNvSpPr/>
          <p:nvPr/>
        </p:nvSpPr>
        <p:spPr>
          <a:xfrm>
            <a:off x="786091" y="324267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6" name="椭圆 75"/>
          <p:cNvSpPr/>
          <p:nvPr/>
        </p:nvSpPr>
        <p:spPr>
          <a:xfrm>
            <a:off x="2033501" y="1132292"/>
            <a:ext cx="412166" cy="412166"/>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椭圆 76"/>
          <p:cNvSpPr/>
          <p:nvPr/>
        </p:nvSpPr>
        <p:spPr>
          <a:xfrm>
            <a:off x="3024240" y="3866718"/>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8" name="同心圆 77"/>
          <p:cNvSpPr/>
          <p:nvPr/>
        </p:nvSpPr>
        <p:spPr>
          <a:xfrm>
            <a:off x="3600310" y="4149157"/>
            <a:ext cx="452191" cy="452191"/>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9" name="椭圆 78"/>
          <p:cNvSpPr/>
          <p:nvPr/>
        </p:nvSpPr>
        <p:spPr>
          <a:xfrm>
            <a:off x="3610180" y="4159027"/>
            <a:ext cx="432452" cy="43245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0" name="椭圆 79"/>
          <p:cNvSpPr/>
          <p:nvPr/>
        </p:nvSpPr>
        <p:spPr>
          <a:xfrm>
            <a:off x="479790" y="431442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同心圆 80"/>
          <p:cNvSpPr/>
          <p:nvPr/>
        </p:nvSpPr>
        <p:spPr>
          <a:xfrm>
            <a:off x="2479790" y="369909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椭圆 81"/>
          <p:cNvSpPr/>
          <p:nvPr/>
        </p:nvSpPr>
        <p:spPr>
          <a:xfrm>
            <a:off x="2492931" y="3712241"/>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3" name="同心圆 82"/>
          <p:cNvSpPr/>
          <p:nvPr/>
        </p:nvSpPr>
        <p:spPr>
          <a:xfrm>
            <a:off x="2470196" y="249673"/>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椭圆 83"/>
          <p:cNvSpPr/>
          <p:nvPr/>
        </p:nvSpPr>
        <p:spPr>
          <a:xfrm>
            <a:off x="2479790" y="259266"/>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同心圆 84"/>
          <p:cNvSpPr/>
          <p:nvPr/>
        </p:nvSpPr>
        <p:spPr>
          <a:xfrm>
            <a:off x="786092" y="833234"/>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6" name="椭圆 85"/>
          <p:cNvSpPr/>
          <p:nvPr/>
        </p:nvSpPr>
        <p:spPr>
          <a:xfrm>
            <a:off x="798659" y="845802"/>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7" name="椭圆 86"/>
          <p:cNvSpPr/>
          <p:nvPr/>
        </p:nvSpPr>
        <p:spPr>
          <a:xfrm>
            <a:off x="2170890" y="574569"/>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同心圆 87"/>
          <p:cNvSpPr/>
          <p:nvPr/>
        </p:nvSpPr>
        <p:spPr>
          <a:xfrm>
            <a:off x="503923" y="1269681"/>
            <a:ext cx="727904" cy="727904"/>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9" name="椭圆 88"/>
          <p:cNvSpPr/>
          <p:nvPr/>
        </p:nvSpPr>
        <p:spPr>
          <a:xfrm>
            <a:off x="519810" y="1285567"/>
            <a:ext cx="696131" cy="696131"/>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0" name="同心圆 89"/>
          <p:cNvSpPr/>
          <p:nvPr/>
        </p:nvSpPr>
        <p:spPr>
          <a:xfrm>
            <a:off x="3610178" y="367913"/>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1" name="椭圆 90"/>
          <p:cNvSpPr/>
          <p:nvPr/>
        </p:nvSpPr>
        <p:spPr>
          <a:xfrm>
            <a:off x="3622746" y="38048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椭圆 91"/>
          <p:cNvSpPr/>
          <p:nvPr/>
        </p:nvSpPr>
        <p:spPr>
          <a:xfrm>
            <a:off x="464439" y="2571751"/>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3" name="椭圆 92"/>
          <p:cNvSpPr/>
          <p:nvPr/>
        </p:nvSpPr>
        <p:spPr>
          <a:xfrm>
            <a:off x="222274" y="32204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4" name="同心圆 93"/>
          <p:cNvSpPr/>
          <p:nvPr/>
        </p:nvSpPr>
        <p:spPr>
          <a:xfrm>
            <a:off x="2630319" y="475446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椭圆 94"/>
          <p:cNvSpPr/>
          <p:nvPr/>
        </p:nvSpPr>
        <p:spPr>
          <a:xfrm>
            <a:off x="2643461" y="4767610"/>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6" name="同心圆 95"/>
          <p:cNvSpPr/>
          <p:nvPr/>
        </p:nvSpPr>
        <p:spPr>
          <a:xfrm>
            <a:off x="8401532" y="4823614"/>
            <a:ext cx="287919" cy="2567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椭圆 96"/>
          <p:cNvSpPr/>
          <p:nvPr/>
        </p:nvSpPr>
        <p:spPr>
          <a:xfrm>
            <a:off x="8414099" y="4834821"/>
            <a:ext cx="262784" cy="23431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同心圆 97"/>
          <p:cNvSpPr/>
          <p:nvPr/>
        </p:nvSpPr>
        <p:spPr>
          <a:xfrm>
            <a:off x="2539444" y="1503279"/>
            <a:ext cx="150530" cy="1505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9" name="椭圆 98"/>
          <p:cNvSpPr/>
          <p:nvPr/>
        </p:nvSpPr>
        <p:spPr>
          <a:xfrm>
            <a:off x="2546014" y="1509849"/>
            <a:ext cx="137389" cy="13738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0" name="文本框 9"/>
          <p:cNvSpPr txBox="1"/>
          <p:nvPr/>
        </p:nvSpPr>
        <p:spPr>
          <a:xfrm>
            <a:off x="2548057" y="2404721"/>
            <a:ext cx="5997434" cy="630942"/>
          </a:xfrm>
          <a:prstGeom prst="rect">
            <a:avLst/>
          </a:prstGeom>
          <a:noFill/>
        </p:spPr>
        <p:txBody>
          <a:bodyPr wrap="square" lIns="0" tIns="0" rIns="0" bIns="0" rtlCol="0">
            <a:spAutoFit/>
          </a:bodyPr>
          <a:lstStyle/>
          <a:p>
            <a:pPr algn="r">
              <a:defRPr/>
            </a:pPr>
            <a:r>
              <a:rPr lang="en-US" altLang="zh-CN" sz="4100" b="1" dirty="0">
                <a:solidFill>
                  <a:srgbClr val="27506E"/>
                </a:solidFill>
                <a:latin typeface="微软雅黑" panose="020B0503020204020204" pitchFamily="34" charset="-122"/>
              </a:rPr>
              <a:t>Thank</a:t>
            </a:r>
            <a:r>
              <a:rPr lang="zh-CN" altLang="en-US" sz="4100" b="1" dirty="0">
                <a:solidFill>
                  <a:srgbClr val="27506E"/>
                </a:solidFill>
                <a:latin typeface="微软雅黑" panose="020B0503020204020204" pitchFamily="34" charset="-122"/>
              </a:rPr>
              <a:t> </a:t>
            </a:r>
            <a:r>
              <a:rPr lang="en-US" altLang="zh-CN" sz="4100" b="1" dirty="0">
                <a:solidFill>
                  <a:srgbClr val="27506E"/>
                </a:solidFill>
                <a:latin typeface="微软雅黑" panose="020B0503020204020204" pitchFamily="34" charset="-122"/>
              </a:rPr>
              <a:t>you!</a:t>
            </a:r>
            <a:endParaRPr lang="zh-CN" altLang="en-US" sz="4100" b="1" dirty="0">
              <a:solidFill>
                <a:srgbClr val="27506E"/>
              </a:solidFill>
              <a:latin typeface="微软雅黑" panose="020B0503020204020204" pitchFamily="34" charset="-122"/>
            </a:endParaRPr>
          </a:p>
        </p:txBody>
      </p:sp>
    </p:spTree>
    <p:extLst>
      <p:ext uri="{BB962C8B-B14F-4D97-AF65-F5344CB8AC3E}">
        <p14:creationId xmlns:p14="http://schemas.microsoft.com/office/powerpoint/2010/main" val="33165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66"/>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66"/>
                                        </p:tgtEl>
                                        <p:attrNameLst>
                                          <p:attrName>style.visibility</p:attrName>
                                        </p:attrNameLst>
                                      </p:cBhvr>
                                      <p:to>
                                        <p:strVal val="visible"/>
                                      </p:to>
                                    </p:set>
                                    <p:anim calcmode="lin" valueType="num">
                                      <p:cBhvr>
                                        <p:cTn id="9" dur="500" fill="hold"/>
                                        <p:tgtEl>
                                          <p:spTgt spid="66"/>
                                        </p:tgtEl>
                                        <p:attrNameLst>
                                          <p:attrName>ppt_w</p:attrName>
                                        </p:attrNameLst>
                                      </p:cBhvr>
                                      <p:tavLst>
                                        <p:tav tm="0">
                                          <p:val>
                                            <p:fltVal val="0"/>
                                          </p:val>
                                        </p:tav>
                                        <p:tav tm="100000">
                                          <p:val>
                                            <p:strVal val="#ppt_w"/>
                                          </p:val>
                                        </p:tav>
                                      </p:tavLst>
                                    </p:anim>
                                    <p:anim calcmode="lin" valueType="num">
                                      <p:cBhvr>
                                        <p:cTn id="10" dur="500" fill="hold"/>
                                        <p:tgtEl>
                                          <p:spTgt spid="66"/>
                                        </p:tgtEl>
                                        <p:attrNameLst>
                                          <p:attrName>ppt_h</p:attrName>
                                        </p:attrNameLst>
                                      </p:cBhvr>
                                      <p:tavLst>
                                        <p:tav tm="0">
                                          <p:val>
                                            <p:fltVal val="0"/>
                                          </p:val>
                                        </p:tav>
                                        <p:tav tm="100000">
                                          <p:val>
                                            <p:strVal val="#ppt_h"/>
                                          </p:val>
                                        </p:tav>
                                      </p:tavLst>
                                    </p:anim>
                                    <p:animEffect transition="in" filter="fade">
                                      <p:cBhvr>
                                        <p:cTn id="11" dur="500"/>
                                        <p:tgtEl>
                                          <p:spTgt spid="66"/>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66"/>
                                        </p:tgtEl>
                                        <p:attrNameLst>
                                          <p:attrName>ppt_x</p:attrName>
                                          <p:attrName>ppt_y</p:attrName>
                                        </p:attrNameLst>
                                      </p:cBhvr>
                                      <p:rCtr x="2552" y="-15741"/>
                                    </p:animMotion>
                                  </p:childTnLst>
                                </p:cTn>
                              </p:par>
                              <p:par>
                                <p:cTn id="14" presetID="1" presetClass="entr" presetSubtype="0" fill="hold" grpId="0" nodeType="withEffect">
                                  <p:stCondLst>
                                    <p:cond delay="600"/>
                                  </p:stCondLst>
                                  <p:childTnLst>
                                    <p:set>
                                      <p:cBhvr>
                                        <p:cTn id="15" dur="1" fill="hold">
                                          <p:stCondLst>
                                            <p:cond delay="0"/>
                                          </p:stCondLst>
                                        </p:cTn>
                                        <p:tgtEl>
                                          <p:spTgt spid="77"/>
                                        </p:tgtEl>
                                        <p:attrNameLst>
                                          <p:attrName>style.visibility</p:attrName>
                                        </p:attrNameLst>
                                      </p:cBhvr>
                                      <p:to>
                                        <p:strVal val="visible"/>
                                      </p:to>
                                    </p:set>
                                  </p:childTnLst>
                                </p:cTn>
                              </p:par>
                              <p:par>
                                <p:cTn id="16" presetID="53" presetClass="entr" presetSubtype="16" fill="hold" grpId="1" nodeType="withEffect">
                                  <p:stCondLst>
                                    <p:cond delay="600"/>
                                  </p:stCondLst>
                                  <p:childTnLst>
                                    <p:set>
                                      <p:cBhvr>
                                        <p:cTn id="17" dur="1" fill="hold">
                                          <p:stCondLst>
                                            <p:cond delay="0"/>
                                          </p:stCondLst>
                                        </p:cTn>
                                        <p:tgtEl>
                                          <p:spTgt spid="77"/>
                                        </p:tgtEl>
                                        <p:attrNameLst>
                                          <p:attrName>style.visibility</p:attrName>
                                        </p:attrNameLst>
                                      </p:cBhvr>
                                      <p:to>
                                        <p:strVal val="visible"/>
                                      </p:to>
                                    </p:set>
                                    <p:anim calcmode="lin" valueType="num">
                                      <p:cBhvr>
                                        <p:cTn id="18" dur="500" fill="hold"/>
                                        <p:tgtEl>
                                          <p:spTgt spid="77"/>
                                        </p:tgtEl>
                                        <p:attrNameLst>
                                          <p:attrName>ppt_w</p:attrName>
                                        </p:attrNameLst>
                                      </p:cBhvr>
                                      <p:tavLst>
                                        <p:tav tm="0">
                                          <p:val>
                                            <p:fltVal val="0"/>
                                          </p:val>
                                        </p:tav>
                                        <p:tav tm="100000">
                                          <p:val>
                                            <p:strVal val="#ppt_w"/>
                                          </p:val>
                                        </p:tav>
                                      </p:tavLst>
                                    </p:anim>
                                    <p:anim calcmode="lin" valueType="num">
                                      <p:cBhvr>
                                        <p:cTn id="19" dur="500" fill="hold"/>
                                        <p:tgtEl>
                                          <p:spTgt spid="77"/>
                                        </p:tgtEl>
                                        <p:attrNameLst>
                                          <p:attrName>ppt_h</p:attrName>
                                        </p:attrNameLst>
                                      </p:cBhvr>
                                      <p:tavLst>
                                        <p:tav tm="0">
                                          <p:val>
                                            <p:fltVal val="0"/>
                                          </p:val>
                                        </p:tav>
                                        <p:tav tm="100000">
                                          <p:val>
                                            <p:strVal val="#ppt_h"/>
                                          </p:val>
                                        </p:tav>
                                      </p:tavLst>
                                    </p:anim>
                                    <p:animEffect transition="in" filter="fade">
                                      <p:cBhvr>
                                        <p:cTn id="20" dur="500"/>
                                        <p:tgtEl>
                                          <p:spTgt spid="77"/>
                                        </p:tgtEl>
                                      </p:cBhvr>
                                    </p:animEffect>
                                  </p:childTnLst>
                                </p:cTn>
                              </p:par>
                              <p:par>
                                <p:cTn id="21" presetID="64" presetClass="path" presetSubtype="0" fill="hold" grpId="2" nodeType="withEffect">
                                  <p:stCondLst>
                                    <p:cond delay="600"/>
                                  </p:stCondLst>
                                  <p:childTnLst>
                                    <p:animMotion origin="layout" path="M -4.44444E-6 -3.45679E-6 L -0.10381 -0.2787 " pathEditMode="relative" rAng="0" ptsTypes="AA">
                                      <p:cBhvr>
                                        <p:cTn id="22" dur="500" spd="-100000" fill="hold"/>
                                        <p:tgtEl>
                                          <p:spTgt spid="77"/>
                                        </p:tgtEl>
                                        <p:attrNameLst>
                                          <p:attrName>ppt_x</p:attrName>
                                          <p:attrName>ppt_y</p:attrName>
                                        </p:attrNameLst>
                                      </p:cBhvr>
                                      <p:rCtr x="-5191" y="-13951"/>
                                    </p:animMotion>
                                  </p:childTnLst>
                                </p:cTn>
                              </p:par>
                              <p:par>
                                <p:cTn id="23" presetID="1" presetClass="entr" presetSubtype="0" fill="hold" grpId="0" nodeType="withEffect">
                                  <p:stCondLst>
                                    <p:cond delay="200"/>
                                  </p:stCondLst>
                                  <p:childTnLst>
                                    <p:set>
                                      <p:cBhvr>
                                        <p:cTn id="24" dur="1" fill="hold">
                                          <p:stCondLst>
                                            <p:cond delay="0"/>
                                          </p:stCondLst>
                                        </p:cTn>
                                        <p:tgtEl>
                                          <p:spTgt spid="80"/>
                                        </p:tgtEl>
                                        <p:attrNameLst>
                                          <p:attrName>style.visibility</p:attrName>
                                        </p:attrNameLst>
                                      </p:cBhvr>
                                      <p:to>
                                        <p:strVal val="visible"/>
                                      </p:to>
                                    </p:set>
                                  </p:childTnLst>
                                </p:cTn>
                              </p:par>
                              <p:par>
                                <p:cTn id="25" presetID="53" presetClass="entr" presetSubtype="16" fill="hold" grpId="1" nodeType="withEffect">
                                  <p:stCondLst>
                                    <p:cond delay="20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64" presetClass="path" presetSubtype="0" fill="hold" grpId="2" nodeType="withEffect">
                                  <p:stCondLst>
                                    <p:cond delay="200"/>
                                  </p:stCondLst>
                                  <p:childTnLst>
                                    <p:animMotion origin="layout" path="M -2.77778E-7 2.71605E-6 L 0.1526 -0.4034 " pathEditMode="relative" rAng="0" ptsTypes="AA">
                                      <p:cBhvr>
                                        <p:cTn id="31" dur="500" spd="-100000" fill="hold"/>
                                        <p:tgtEl>
                                          <p:spTgt spid="80"/>
                                        </p:tgtEl>
                                        <p:attrNameLst>
                                          <p:attrName>ppt_x</p:attrName>
                                          <p:attrName>ppt_y</p:attrName>
                                        </p:attrNameLst>
                                      </p:cBhvr>
                                      <p:rCtr x="7622" y="-20185"/>
                                    </p:animMotion>
                                  </p:childTnLst>
                                </p:cTn>
                              </p:par>
                              <p:par>
                                <p:cTn id="32" presetID="1" presetClass="entr" presetSubtype="0" fill="hold" grpId="0" nodeType="withEffect">
                                  <p:stCondLst>
                                    <p:cond delay="200"/>
                                  </p:stCondLst>
                                  <p:childTnLst>
                                    <p:set>
                                      <p:cBhvr>
                                        <p:cTn id="33" dur="1" fill="hold">
                                          <p:stCondLst>
                                            <p:cond delay="0"/>
                                          </p:stCondLst>
                                        </p:cTn>
                                        <p:tgtEl>
                                          <p:spTgt spid="92"/>
                                        </p:tgtEl>
                                        <p:attrNameLst>
                                          <p:attrName>style.visibility</p:attrName>
                                        </p:attrNameLst>
                                      </p:cBhvr>
                                      <p:to>
                                        <p:strVal val="visible"/>
                                      </p:to>
                                    </p:set>
                                  </p:childTnLst>
                                </p:cTn>
                              </p:par>
                              <p:par>
                                <p:cTn id="34" presetID="53" presetClass="entr" presetSubtype="16" fill="hold" grpId="1" nodeType="withEffect">
                                  <p:stCondLst>
                                    <p:cond delay="200"/>
                                  </p:stCondLst>
                                  <p:childTnLst>
                                    <p:set>
                                      <p:cBhvr>
                                        <p:cTn id="35" dur="1" fill="hold">
                                          <p:stCondLst>
                                            <p:cond delay="0"/>
                                          </p:stCondLst>
                                        </p:cTn>
                                        <p:tgtEl>
                                          <p:spTgt spid="92"/>
                                        </p:tgtEl>
                                        <p:attrNameLst>
                                          <p:attrName>style.visibility</p:attrName>
                                        </p:attrNameLst>
                                      </p:cBhvr>
                                      <p:to>
                                        <p:strVal val="visible"/>
                                      </p:to>
                                    </p:set>
                                    <p:anim calcmode="lin" valueType="num">
                                      <p:cBhvr>
                                        <p:cTn id="36" dur="500" fill="hold"/>
                                        <p:tgtEl>
                                          <p:spTgt spid="92"/>
                                        </p:tgtEl>
                                        <p:attrNameLst>
                                          <p:attrName>ppt_w</p:attrName>
                                        </p:attrNameLst>
                                      </p:cBhvr>
                                      <p:tavLst>
                                        <p:tav tm="0">
                                          <p:val>
                                            <p:fltVal val="0"/>
                                          </p:val>
                                        </p:tav>
                                        <p:tav tm="100000">
                                          <p:val>
                                            <p:strVal val="#ppt_w"/>
                                          </p:val>
                                        </p:tav>
                                      </p:tavLst>
                                    </p:anim>
                                    <p:anim calcmode="lin" valueType="num">
                                      <p:cBhvr>
                                        <p:cTn id="37" dur="500" fill="hold"/>
                                        <p:tgtEl>
                                          <p:spTgt spid="92"/>
                                        </p:tgtEl>
                                        <p:attrNameLst>
                                          <p:attrName>ppt_h</p:attrName>
                                        </p:attrNameLst>
                                      </p:cBhvr>
                                      <p:tavLst>
                                        <p:tav tm="0">
                                          <p:val>
                                            <p:fltVal val="0"/>
                                          </p:val>
                                        </p:tav>
                                        <p:tav tm="100000">
                                          <p:val>
                                            <p:strVal val="#ppt_h"/>
                                          </p:val>
                                        </p:tav>
                                      </p:tavLst>
                                    </p:anim>
                                    <p:animEffect transition="in" filter="fade">
                                      <p:cBhvr>
                                        <p:cTn id="38" dur="500"/>
                                        <p:tgtEl>
                                          <p:spTgt spid="92"/>
                                        </p:tgtEl>
                                      </p:cBhvr>
                                    </p:animEffect>
                                  </p:childTnLst>
                                </p:cTn>
                              </p:par>
                              <p:par>
                                <p:cTn id="39" presetID="1" presetClass="entr" presetSubtype="0" fill="hold" grpId="0" nodeType="withEffect">
                                  <p:stCondLst>
                                    <p:cond delay="400"/>
                                  </p:stCondLst>
                                  <p:childTnLst>
                                    <p:set>
                                      <p:cBhvr>
                                        <p:cTn id="40" dur="1" fill="hold">
                                          <p:stCondLst>
                                            <p:cond delay="0"/>
                                          </p:stCondLst>
                                        </p:cTn>
                                        <p:tgtEl>
                                          <p:spTgt spid="67"/>
                                        </p:tgtEl>
                                        <p:attrNameLst>
                                          <p:attrName>style.visibility</p:attrName>
                                        </p:attrNameLst>
                                      </p:cBhvr>
                                      <p:to>
                                        <p:strVal val="visible"/>
                                      </p:to>
                                    </p:set>
                                  </p:childTnLst>
                                </p:cTn>
                              </p:par>
                              <p:par>
                                <p:cTn id="41" presetID="53" presetClass="entr" presetSubtype="16" fill="hold" grpId="1" nodeType="withEffect">
                                  <p:stCondLst>
                                    <p:cond delay="4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42" presetClass="path" presetSubtype="0" fill="hold" grpId="2" nodeType="withEffect">
                                  <p:stCondLst>
                                    <p:cond delay="400"/>
                                  </p:stCondLst>
                                  <p:childTnLst>
                                    <p:animMotion origin="layout" path="M 8.33333E-7 3.20988E-6 L 0.0625 0.20555 " pathEditMode="relative" rAng="0" ptsTypes="AA">
                                      <p:cBhvr>
                                        <p:cTn id="47" dur="500" spd="-100000" fill="hold"/>
                                        <p:tgtEl>
                                          <p:spTgt spid="67"/>
                                        </p:tgtEl>
                                        <p:attrNameLst>
                                          <p:attrName>ppt_x</p:attrName>
                                          <p:attrName>ppt_y</p:attrName>
                                        </p:attrNameLst>
                                      </p:cBhvr>
                                      <p:rCtr x="3125" y="10278"/>
                                    </p:animMotion>
                                  </p:childTnLst>
                                </p:cTn>
                              </p:par>
                              <p:par>
                                <p:cTn id="48" presetID="1" presetClass="entr" presetSubtype="0" fill="hold" grpId="0" nodeType="withEffect">
                                  <p:stCondLst>
                                    <p:cond delay="200"/>
                                  </p:stCondLst>
                                  <p:childTnLst>
                                    <p:set>
                                      <p:cBhvr>
                                        <p:cTn id="49" dur="1" fill="hold">
                                          <p:stCondLst>
                                            <p:cond delay="0"/>
                                          </p:stCondLst>
                                        </p:cTn>
                                        <p:tgtEl>
                                          <p:spTgt spid="87"/>
                                        </p:tgtEl>
                                        <p:attrNameLst>
                                          <p:attrName>style.visibility</p:attrName>
                                        </p:attrNameLst>
                                      </p:cBhvr>
                                      <p:to>
                                        <p:strVal val="visible"/>
                                      </p:to>
                                    </p:set>
                                  </p:childTnLst>
                                </p:cTn>
                              </p:par>
                              <p:par>
                                <p:cTn id="50" presetID="53" presetClass="entr" presetSubtype="16" fill="hold" grpId="1" nodeType="withEffect">
                                  <p:stCondLst>
                                    <p:cond delay="2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42" presetClass="path" presetSubtype="0" fill="hold" grpId="2" nodeType="withEffect">
                                  <p:stCondLst>
                                    <p:cond delay="200"/>
                                  </p:stCondLst>
                                  <p:childTnLst>
                                    <p:animMotion origin="layout" path="M -1.66667E-6 0 L -0.01371 0.35 " pathEditMode="relative" rAng="0" ptsTypes="AA">
                                      <p:cBhvr>
                                        <p:cTn id="56" dur="500" spd="-100000" fill="hold"/>
                                        <p:tgtEl>
                                          <p:spTgt spid="87"/>
                                        </p:tgtEl>
                                        <p:attrNameLst>
                                          <p:attrName>ppt_x</p:attrName>
                                          <p:attrName>ppt_y</p:attrName>
                                        </p:attrNameLst>
                                      </p:cBhvr>
                                      <p:rCtr x="-694" y="17500"/>
                                    </p:animMotion>
                                  </p:childTnLst>
                                </p:cTn>
                              </p:par>
                              <p:par>
                                <p:cTn id="57" presetID="35" presetClass="path" presetSubtype="0" fill="hold" grpId="2" nodeType="withEffect">
                                  <p:stCondLst>
                                    <p:cond delay="200"/>
                                  </p:stCondLst>
                                  <p:childTnLst>
                                    <p:animMotion origin="layout" path="M -3.33333E-6 -1.60494E-6 L 0.16875 -0.04074 " pathEditMode="relative" rAng="0" ptsTypes="AA">
                                      <p:cBhvr>
                                        <p:cTn id="58" dur="500" spd="-100000" fill="hold"/>
                                        <p:tgtEl>
                                          <p:spTgt spid="92"/>
                                        </p:tgtEl>
                                        <p:attrNameLst>
                                          <p:attrName>ppt_x</p:attrName>
                                          <p:attrName>ppt_y</p:attrName>
                                        </p:attrNameLst>
                                      </p:cBhvr>
                                      <p:rCtr x="8438" y="-2037"/>
                                    </p:animMotion>
                                  </p:childTnLst>
                                </p:cTn>
                              </p:par>
                              <p:par>
                                <p:cTn id="59" presetID="1" presetClass="entr" presetSubtype="0" fill="hold" grpId="0" nodeType="withEffect">
                                  <p:stCondLst>
                                    <p:cond delay="200"/>
                                  </p:stCondLst>
                                  <p:childTnLst>
                                    <p:set>
                                      <p:cBhvr>
                                        <p:cTn id="60" dur="1" fill="hold">
                                          <p:stCondLst>
                                            <p:cond delay="0"/>
                                          </p:stCondLst>
                                        </p:cTn>
                                        <p:tgtEl>
                                          <p:spTgt spid="7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Effect transition="in" filter="fade">
                                      <p:cBhvr>
                                        <p:cTn id="65" dur="500"/>
                                        <p:tgtEl>
                                          <p:spTgt spid="76"/>
                                        </p:tgtEl>
                                      </p:cBhvr>
                                    </p:animEffect>
                                  </p:childTnLst>
                                </p:cTn>
                              </p:par>
                              <p:par>
                                <p:cTn id="66" presetID="42" presetClass="path" presetSubtype="0" fill="hold" grpId="2" nodeType="withEffect">
                                  <p:stCondLst>
                                    <p:cond delay="200"/>
                                  </p:stCondLst>
                                  <p:childTnLst>
                                    <p:animMotion origin="layout" path="M 3.05556E-6 1.35802E-6 L -0.71216 -0.4034 " pathEditMode="relative" rAng="0" ptsTypes="AA">
                                      <p:cBhvr>
                                        <p:cTn id="67" dur="500" spd="-100000" fill="hold"/>
                                        <p:tgtEl>
                                          <p:spTgt spid="76"/>
                                        </p:tgtEl>
                                        <p:attrNameLst>
                                          <p:attrName>ppt_x</p:attrName>
                                          <p:attrName>ppt_y</p:attrName>
                                        </p:attrNameLst>
                                      </p:cBhvr>
                                      <p:rCtr x="-35608" y="-20185"/>
                                    </p:animMotion>
                                  </p:childTnLst>
                                </p:cTn>
                              </p:par>
                              <p:par>
                                <p:cTn id="68" presetID="1" presetClass="entr" presetSubtype="0" fill="hold" grpId="0" nodeType="withEffect">
                                  <p:stCondLst>
                                    <p:cond delay="600"/>
                                  </p:stCondLst>
                                  <p:childTnLst>
                                    <p:set>
                                      <p:cBhvr>
                                        <p:cTn id="69" dur="1" fill="hold">
                                          <p:stCondLst>
                                            <p:cond delay="0"/>
                                          </p:stCondLst>
                                        </p:cTn>
                                        <p:tgtEl>
                                          <p:spTgt spid="93"/>
                                        </p:tgtEl>
                                        <p:attrNameLst>
                                          <p:attrName>style.visibility</p:attrName>
                                        </p:attrNameLst>
                                      </p:cBhvr>
                                      <p:to>
                                        <p:strVal val="visible"/>
                                      </p:to>
                                    </p:set>
                                  </p:childTnLst>
                                </p:cTn>
                              </p:par>
                              <p:par>
                                <p:cTn id="70" presetID="53" presetClass="entr" presetSubtype="16" fill="hold" grpId="1" nodeType="withEffect">
                                  <p:stCondLst>
                                    <p:cond delay="600"/>
                                  </p:stCondLst>
                                  <p:childTnLst>
                                    <p:set>
                                      <p:cBhvr>
                                        <p:cTn id="71" dur="1" fill="hold">
                                          <p:stCondLst>
                                            <p:cond delay="0"/>
                                          </p:stCondLst>
                                        </p:cTn>
                                        <p:tgtEl>
                                          <p:spTgt spid="93"/>
                                        </p:tgtEl>
                                        <p:attrNameLst>
                                          <p:attrName>style.visibility</p:attrName>
                                        </p:attrNameLst>
                                      </p:cBhvr>
                                      <p:to>
                                        <p:strVal val="visible"/>
                                      </p:to>
                                    </p:set>
                                    <p:anim calcmode="lin" valueType="num">
                                      <p:cBhvr>
                                        <p:cTn id="72" dur="500" fill="hold"/>
                                        <p:tgtEl>
                                          <p:spTgt spid="93"/>
                                        </p:tgtEl>
                                        <p:attrNameLst>
                                          <p:attrName>ppt_w</p:attrName>
                                        </p:attrNameLst>
                                      </p:cBhvr>
                                      <p:tavLst>
                                        <p:tav tm="0">
                                          <p:val>
                                            <p:fltVal val="0"/>
                                          </p:val>
                                        </p:tav>
                                        <p:tav tm="100000">
                                          <p:val>
                                            <p:strVal val="#ppt_w"/>
                                          </p:val>
                                        </p:tav>
                                      </p:tavLst>
                                    </p:anim>
                                    <p:anim calcmode="lin" valueType="num">
                                      <p:cBhvr>
                                        <p:cTn id="73" dur="500" fill="hold"/>
                                        <p:tgtEl>
                                          <p:spTgt spid="93"/>
                                        </p:tgtEl>
                                        <p:attrNameLst>
                                          <p:attrName>ppt_h</p:attrName>
                                        </p:attrNameLst>
                                      </p:cBhvr>
                                      <p:tavLst>
                                        <p:tav tm="0">
                                          <p:val>
                                            <p:fltVal val="0"/>
                                          </p:val>
                                        </p:tav>
                                        <p:tav tm="100000">
                                          <p:val>
                                            <p:strVal val="#ppt_h"/>
                                          </p:val>
                                        </p:tav>
                                      </p:tavLst>
                                    </p:anim>
                                    <p:animEffect transition="in" filter="fade">
                                      <p:cBhvr>
                                        <p:cTn id="74" dur="500"/>
                                        <p:tgtEl>
                                          <p:spTgt spid="93"/>
                                        </p:tgtEl>
                                      </p:cBhvr>
                                    </p:animEffect>
                                  </p:childTnLst>
                                </p:cTn>
                              </p:par>
                              <p:par>
                                <p:cTn id="75" presetID="64" presetClass="path" presetSubtype="0" fill="hold" grpId="2" nodeType="withEffect">
                                  <p:stCondLst>
                                    <p:cond delay="600"/>
                                  </p:stCondLst>
                                  <p:childTnLst>
                                    <p:animMotion origin="layout" path="M 2.77778E-7 -4.32099E-6 L -0.6901 -0.46574 " pathEditMode="relative" rAng="0" ptsTypes="AA">
                                      <p:cBhvr>
                                        <p:cTn id="76" dur="500" spd="-100000" fill="hold"/>
                                        <p:tgtEl>
                                          <p:spTgt spid="93"/>
                                        </p:tgtEl>
                                        <p:attrNameLst>
                                          <p:attrName>ppt_x</p:attrName>
                                          <p:attrName>ppt_y</p:attrName>
                                        </p:attrNameLst>
                                      </p:cBhvr>
                                      <p:rCtr x="-34514" y="-233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67" grpId="0" animBg="1"/>
      <p:bldP spid="67" grpId="1" animBg="1"/>
      <p:bldP spid="67" grpId="2" animBg="1"/>
      <p:bldP spid="76" grpId="0" animBg="1"/>
      <p:bldP spid="76" grpId="1" animBg="1"/>
      <p:bldP spid="76" grpId="2" animBg="1"/>
      <p:bldP spid="77" grpId="0" animBg="1"/>
      <p:bldP spid="77" grpId="1" animBg="1"/>
      <p:bldP spid="77" grpId="2" animBg="1"/>
      <p:bldP spid="80" grpId="0" animBg="1"/>
      <p:bldP spid="80" grpId="1" animBg="1"/>
      <p:bldP spid="80" grpId="2" animBg="1"/>
      <p:bldP spid="87" grpId="0" animBg="1"/>
      <p:bldP spid="87" grpId="1" animBg="1"/>
      <p:bldP spid="87" grpId="2" animBg="1"/>
      <p:bldP spid="92" grpId="0" animBg="1"/>
      <p:bldP spid="92" grpId="1" animBg="1"/>
      <p:bldP spid="92" grpId="2" animBg="1"/>
      <p:bldP spid="93" grpId="0" animBg="1"/>
      <p:bldP spid="93" grpId="1" animBg="1"/>
      <p:bldP spid="93"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7075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EV</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Industry</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Market</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E54B39-9428-E246-8CBB-F8F246BE2898}"/>
              </a:ext>
            </a:extLst>
          </p:cNvPr>
          <p:cNvSpPr txBox="1"/>
          <p:nvPr/>
        </p:nvSpPr>
        <p:spPr>
          <a:xfrm>
            <a:off x="811032" y="1001864"/>
            <a:ext cx="7633253" cy="2960875"/>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rPr>
              <a:t>	The global electric vehicle market was valued at $162.34 billion in 2019, and is projected to reach $802.81 billion by 2027, registering a CAGR of 22.6%. </a:t>
            </a:r>
          </a:p>
          <a:p>
            <a:pPr>
              <a:lnSpc>
                <a:spcPct val="150000"/>
              </a:lnSpc>
            </a:pPr>
            <a:r>
              <a:rPr lang="en-US" sz="1400" dirty="0">
                <a:latin typeface="Arial" panose="020B0604020202020204" pitchFamily="34" charset="0"/>
                <a:cs typeface="Arial" panose="020B0604020202020204" pitchFamily="34" charset="0"/>
              </a:rPr>
              <a:t>	Asia-Pacific was the highest revenue contributor, accounting for $84.84 billion in 2019, and is estimated to reach $357.81 billion by 2027, with a CAGR of 20.1%. North America is estimated to reach $194.20 billion by 2027, at a significant CAGR of 27.5%. Asia-Pacific and Europe collectively accounted for around 74.8% share in 2019, with the former constituting around 52.3% share. North America and Europe are expected to witness considerable CAGRs of 27.5% and 25.3%, respectively, during the forecast period. The cumulative share of these two segments was 40.1% in 2019, and is anticipated to reach 51.0% by 2027.</a:t>
            </a:r>
            <a:r>
              <a:rPr lang="en-US" altLang="zh-CN" sz="1400" baseline="30000" dirty="0">
                <a:latin typeface="Arial" panose="020B0604020202020204" pitchFamily="34" charset="0"/>
                <a:cs typeface="Arial" panose="020B0604020202020204" pitchFamily="34" charset="0"/>
              </a:rPr>
              <a:t>1</a:t>
            </a:r>
            <a:endParaRPr lang="en-US" sz="1400" baseline="30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60D272-4A18-5747-9133-526382412EA0}"/>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3"/>
              </a:rPr>
              <a:t>https://www.alliedmarketresearch.com/electric-vehicle-market</a:t>
            </a:r>
            <a:endParaRPr lang="en-US" sz="1100" baseline="30000" dirty="0"/>
          </a:p>
        </p:txBody>
      </p:sp>
      <p:sp>
        <p:nvSpPr>
          <p:cNvPr id="8" name="文本框 5">
            <a:extLst>
              <a:ext uri="{FF2B5EF4-FFF2-40B4-BE49-F238E27FC236}">
                <a16:creationId xmlns:a16="http://schemas.microsoft.com/office/drawing/2014/main" id="{7950CB3B-4AC8-E147-B7B3-081A52E27DFD}"/>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01</a:t>
            </a:r>
            <a:endParaRPr lang="zh-CN" altLang="en-US" sz="1200" dirty="0">
              <a:solidFill>
                <a:schemeClr val="bg1"/>
              </a:solidFill>
              <a:latin typeface="+mn-lt"/>
              <a:ea typeface="+mn-ea"/>
              <a:cs typeface="+mn-ea"/>
              <a:sym typeface="+mn-lt"/>
            </a:endParaRPr>
          </a:p>
        </p:txBody>
      </p:sp>
    </p:spTree>
    <p:extLst>
      <p:ext uri="{BB962C8B-B14F-4D97-AF65-F5344CB8AC3E}">
        <p14:creationId xmlns:p14="http://schemas.microsoft.com/office/powerpoint/2010/main" val="24575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758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EV</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Industry</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Players</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856CB8-1DB8-6542-B465-D78A254F8684}"/>
              </a:ext>
            </a:extLst>
          </p:cNvPr>
          <p:cNvSpPr txBox="1"/>
          <p:nvPr/>
        </p:nvSpPr>
        <p:spPr>
          <a:xfrm>
            <a:off x="834886" y="734812"/>
            <a:ext cx="7633253" cy="1345048"/>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rPr>
              <a:t>	Other big players in EV industry include </a:t>
            </a:r>
            <a:r>
              <a:rPr lang="en-US" altLang="zh-CN" sz="1400" dirty="0">
                <a:latin typeface="Arial" panose="020B0604020202020204" pitchFamily="34" charset="0"/>
                <a:cs typeface="Arial" panose="020B0604020202020204" pitchFamily="34" charset="0"/>
              </a:rPr>
              <a:t>current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industry</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leader</a:t>
            </a:r>
            <a:r>
              <a:rPr lang="zh-CN"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Tesla, </a:t>
            </a:r>
            <a:r>
              <a:rPr lang="en-US" altLang="zh-CN" sz="1400" dirty="0">
                <a:latin typeface="Arial" panose="020B0604020202020204" pitchFamily="34" charset="0"/>
                <a:cs typeface="Arial" panose="020B0604020202020204" pitchFamily="34" charset="0"/>
              </a:rPr>
              <a:t>traditional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automobile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manufacturers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such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as</a:t>
            </a:r>
            <a:r>
              <a:rPr lang="zh-CN"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Volkswagen AG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(Volkswagen,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Audi,</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Porsche)</a:t>
            </a:r>
            <a:r>
              <a:rPr lang="en-US" sz="1400" dirty="0">
                <a:latin typeface="Arial" panose="020B0604020202020204" pitchFamily="34" charset="0"/>
                <a:cs typeface="Arial" panose="020B0604020202020204" pitchFamily="34" charset="0"/>
              </a:rPr>
              <a:t>, Daimler AG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(Mercedes-Benz)</a:t>
            </a:r>
            <a:r>
              <a:rPr lang="en-US" sz="1400" dirty="0">
                <a:latin typeface="Arial" panose="020B0604020202020204" pitchFamily="34" charset="0"/>
                <a:cs typeface="Arial" panose="020B0604020202020204" pitchFamily="34" charset="0"/>
              </a:rPr>
              <a:t>, BMW Group and Toyota Motor, as well as emerging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Chinese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manufacturers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such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BYD Auto,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Li</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Auto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Lixiang</a:t>
            </a:r>
            <a:r>
              <a:rPr lang="en-US" altLang="zh-CN" sz="1400" dirty="0">
                <a:latin typeface="Arial" panose="020B0604020202020204" pitchFamily="34" charset="0"/>
                <a:cs typeface="Arial" panose="020B0604020202020204" pitchFamily="34" charset="0"/>
              </a:rPr>
              <a:t>) and </a:t>
            </a:r>
            <a:r>
              <a:rPr lang="en-US" altLang="zh-CN" sz="1400" dirty="0" err="1">
                <a:latin typeface="Arial" panose="020B0604020202020204" pitchFamily="34" charset="0"/>
                <a:cs typeface="Arial" panose="020B0604020202020204" pitchFamily="34" charset="0"/>
              </a:rPr>
              <a:t>Xpeng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Motors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Xiaopeng</a:t>
            </a:r>
            <a:r>
              <a:rPr lang="en-US" altLang="zh-CN"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endParaRPr lang="en-US" sz="1400" baseline="300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D185F85-B28C-F947-97AC-C3751862B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0" y="2560320"/>
            <a:ext cx="2118581" cy="1191702"/>
          </a:xfrm>
          <a:prstGeom prst="rect">
            <a:avLst/>
          </a:prstGeom>
        </p:spPr>
      </p:pic>
      <p:pic>
        <p:nvPicPr>
          <p:cNvPr id="14" name="Picture 13">
            <a:extLst>
              <a:ext uri="{FF2B5EF4-FFF2-40B4-BE49-F238E27FC236}">
                <a16:creationId xmlns:a16="http://schemas.microsoft.com/office/drawing/2014/main" id="{C15F4552-9DB6-B149-9D92-DE026FC5F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3484" y="2560320"/>
            <a:ext cx="1188851" cy="1188851"/>
          </a:xfrm>
          <a:prstGeom prst="rect">
            <a:avLst/>
          </a:prstGeom>
        </p:spPr>
      </p:pic>
      <p:pic>
        <p:nvPicPr>
          <p:cNvPr id="24" name="Picture 23">
            <a:extLst>
              <a:ext uri="{FF2B5EF4-FFF2-40B4-BE49-F238E27FC236}">
                <a16:creationId xmlns:a16="http://schemas.microsoft.com/office/drawing/2014/main" id="{CEE6694F-B003-7F45-A4C6-79CCC20E9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151" y="2584868"/>
            <a:ext cx="2067339" cy="1162878"/>
          </a:xfrm>
          <a:prstGeom prst="rect">
            <a:avLst/>
          </a:prstGeom>
        </p:spPr>
      </p:pic>
      <p:pic>
        <p:nvPicPr>
          <p:cNvPr id="40" name="Picture 39">
            <a:extLst>
              <a:ext uri="{FF2B5EF4-FFF2-40B4-BE49-F238E27FC236}">
                <a16:creationId xmlns:a16="http://schemas.microsoft.com/office/drawing/2014/main" id="{648DA636-A1A0-704F-BEFB-1595BC7B6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1646" y="2285155"/>
            <a:ext cx="1732354" cy="1732354"/>
          </a:xfrm>
          <a:prstGeom prst="rect">
            <a:avLst/>
          </a:prstGeom>
        </p:spPr>
      </p:pic>
      <p:pic>
        <p:nvPicPr>
          <p:cNvPr id="42" name="Picture 41">
            <a:extLst>
              <a:ext uri="{FF2B5EF4-FFF2-40B4-BE49-F238E27FC236}">
                <a16:creationId xmlns:a16="http://schemas.microsoft.com/office/drawing/2014/main" id="{F8F02CFE-AD1C-894C-A6C7-5771C8D02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4015" y="2460943"/>
            <a:ext cx="1967631" cy="1410729"/>
          </a:xfrm>
          <a:prstGeom prst="rect">
            <a:avLst/>
          </a:prstGeom>
        </p:spPr>
      </p:pic>
      <p:pic>
        <p:nvPicPr>
          <p:cNvPr id="44" name="Picture 43">
            <a:extLst>
              <a:ext uri="{FF2B5EF4-FFF2-40B4-BE49-F238E27FC236}">
                <a16:creationId xmlns:a16="http://schemas.microsoft.com/office/drawing/2014/main" id="{1E1E0012-372D-F34E-8C22-5B1983722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087" y="3871672"/>
            <a:ext cx="1365525" cy="1365525"/>
          </a:xfrm>
          <a:prstGeom prst="rect">
            <a:avLst/>
          </a:prstGeom>
        </p:spPr>
      </p:pic>
      <p:pic>
        <p:nvPicPr>
          <p:cNvPr id="46" name="Picture 45">
            <a:extLst>
              <a:ext uri="{FF2B5EF4-FFF2-40B4-BE49-F238E27FC236}">
                <a16:creationId xmlns:a16="http://schemas.microsoft.com/office/drawing/2014/main" id="{58368D23-A5B4-AA40-8D2B-E04EED7597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1547" y="4130254"/>
            <a:ext cx="1363558" cy="848360"/>
          </a:xfrm>
          <a:prstGeom prst="rect">
            <a:avLst/>
          </a:prstGeom>
        </p:spPr>
      </p:pic>
      <p:pic>
        <p:nvPicPr>
          <p:cNvPr id="48" name="Picture 47">
            <a:extLst>
              <a:ext uri="{FF2B5EF4-FFF2-40B4-BE49-F238E27FC236}">
                <a16:creationId xmlns:a16="http://schemas.microsoft.com/office/drawing/2014/main" id="{202AD91F-B959-624E-B001-8FAEFEC375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6282" y="3968520"/>
            <a:ext cx="2083242" cy="1171824"/>
          </a:xfrm>
          <a:prstGeom prst="rect">
            <a:avLst/>
          </a:prstGeom>
        </p:spPr>
      </p:pic>
      <p:pic>
        <p:nvPicPr>
          <p:cNvPr id="50" name="Picture 49">
            <a:extLst>
              <a:ext uri="{FF2B5EF4-FFF2-40B4-BE49-F238E27FC236}">
                <a16:creationId xmlns:a16="http://schemas.microsoft.com/office/drawing/2014/main" id="{2484EA24-1987-FB4E-9F1F-8C3CD12476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91530" y="3911025"/>
            <a:ext cx="2286223" cy="1286817"/>
          </a:xfrm>
          <a:prstGeom prst="rect">
            <a:avLst/>
          </a:prstGeom>
        </p:spPr>
      </p:pic>
      <p:sp>
        <p:nvSpPr>
          <p:cNvPr id="53" name="文本框 5">
            <a:extLst>
              <a:ext uri="{FF2B5EF4-FFF2-40B4-BE49-F238E27FC236}">
                <a16:creationId xmlns:a16="http://schemas.microsoft.com/office/drawing/2014/main" id="{267208F0-A933-0F4B-A0E9-49C3170868D2}"/>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01</a:t>
            </a:r>
            <a:endParaRPr lang="zh-CN" altLang="en-US" sz="1200" dirty="0">
              <a:solidFill>
                <a:schemeClr val="bg1"/>
              </a:solidFill>
              <a:latin typeface="+mn-lt"/>
              <a:ea typeface="+mn-ea"/>
              <a:cs typeface="+mn-ea"/>
              <a:sym typeface="+mn-lt"/>
            </a:endParaRPr>
          </a:p>
        </p:txBody>
      </p:sp>
      <p:pic>
        <p:nvPicPr>
          <p:cNvPr id="55" name="Picture 54">
            <a:extLst>
              <a:ext uri="{FF2B5EF4-FFF2-40B4-BE49-F238E27FC236}">
                <a16:creationId xmlns:a16="http://schemas.microsoft.com/office/drawing/2014/main" id="{700A42C6-0E52-A349-9358-7EEA4701F4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9315" y="4219328"/>
            <a:ext cx="1117015" cy="6702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20281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Policies</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on</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EV</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Industry</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196D5AE-4FF1-0D4F-9BB9-E2A274BF1D00}"/>
              </a:ext>
            </a:extLst>
          </p:cNvPr>
          <p:cNvSpPr txBox="1"/>
          <p:nvPr/>
        </p:nvSpPr>
        <p:spPr>
          <a:xfrm>
            <a:off x="747422" y="1137036"/>
            <a:ext cx="7633253" cy="2960875"/>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rPr>
              <a:t>	National and local-level actions to support electric vehicle deployment have been taken all around the world. Governments in Europe, East Asia and South Asia are offering subsidies to further stimulate the purchase of electric vehicles. Various countries are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promptly</a:t>
            </a:r>
            <a:r>
              <a:rPr lang="en-US" sz="1400" dirty="0">
                <a:latin typeface="Arial" panose="020B0604020202020204" pitchFamily="34" charset="0"/>
                <a:cs typeface="Arial" panose="020B0604020202020204" pitchFamily="34" charset="0"/>
              </a:rPr>
              <a:t> expanding their network of public charging points as an effort </a:t>
            </a:r>
            <a:r>
              <a:rPr lang="en-US" altLang="zh-CN" sz="1400" dirty="0">
                <a:latin typeface="Arial" panose="020B0604020202020204" pitchFamily="34" charset="0"/>
                <a:cs typeface="Arial" panose="020B0604020202020204" pitchFamily="34" charset="0"/>
              </a:rPr>
              <a:t>to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accelerate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transformation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automobile-electrification.</a:t>
            </a:r>
            <a:r>
              <a:rPr lang="en-US" altLang="zh-CN" sz="1400" baseline="30000" dirty="0">
                <a:latin typeface="Arial" panose="020B0604020202020204" pitchFamily="34" charset="0"/>
                <a:cs typeface="Arial" panose="020B0604020202020204" pitchFamily="34" charset="0"/>
              </a:rPr>
              <a:t>1</a:t>
            </a:r>
          </a:p>
          <a:p>
            <a:pPr>
              <a:lnSpc>
                <a:spcPct val="150000"/>
              </a:lnSpc>
            </a:pPr>
            <a:r>
              <a:rPr lang="en-US" altLang="zh-CN" sz="1400" dirty="0">
                <a:latin typeface="Arial" panose="020B0604020202020204" pitchFamily="34" charset="0"/>
                <a:cs typeface="Arial" panose="020B0604020202020204" pitchFamily="34" charset="0"/>
              </a:rPr>
              <a:t>	China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U.S.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are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currently</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top</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two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countries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with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most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motor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vehicles.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Chinese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government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has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offered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both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national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local-level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subsidies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well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tax</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exemptions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for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EVs.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U.S.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federal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government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has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also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initiated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tax</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credit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for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plug-in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electric</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vehicles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purchased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2010</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later.</a:t>
            </a:r>
            <a:r>
              <a:rPr lang="en-US" altLang="zh-CN" sz="1400" baseline="30000" dirty="0">
                <a:latin typeface="Arial" panose="020B0604020202020204" pitchFamily="34" charset="0"/>
                <a:cs typeface="Arial" panose="020B0604020202020204" pitchFamily="34" charset="0"/>
              </a:rPr>
              <a:t>2</a:t>
            </a:r>
            <a:endParaRPr lang="en-US" sz="1400" baseline="30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1D4A39-D82C-A040-B73A-583DB4FA3E4C}"/>
              </a:ext>
            </a:extLst>
          </p:cNvPr>
          <p:cNvSpPr txBox="1"/>
          <p:nvPr/>
        </p:nvSpPr>
        <p:spPr>
          <a:xfrm>
            <a:off x="0" y="4901032"/>
            <a:ext cx="4452730" cy="430887"/>
          </a:xfrm>
          <a:prstGeom prst="rect">
            <a:avLst/>
          </a:prstGeom>
          <a:noFill/>
        </p:spPr>
        <p:txBody>
          <a:bodyPr wrap="square" rtlCol="0">
            <a:spAutoFit/>
          </a:bodyPr>
          <a:lstStyle/>
          <a:p>
            <a:r>
              <a:rPr lang="en-US" sz="1100" baseline="30000" dirty="0"/>
              <a:t>1 </a:t>
            </a:r>
            <a:r>
              <a:rPr lang="en-US" sz="1100" baseline="30000" dirty="0">
                <a:hlinkClick r:id="rId3"/>
              </a:rPr>
              <a:t>https://theicct.org/publications/electric-vehicle-policies-eu-cities</a:t>
            </a:r>
            <a:endParaRPr lang="en-US" sz="1100" baseline="30000" dirty="0"/>
          </a:p>
          <a:p>
            <a:r>
              <a:rPr lang="en-US" altLang="zh-CN" sz="1100" baseline="30000" dirty="0"/>
              <a:t>2</a:t>
            </a:r>
            <a:r>
              <a:rPr lang="zh-CN" altLang="en-US" sz="1100" baseline="30000" dirty="0"/>
              <a:t> </a:t>
            </a:r>
            <a:r>
              <a:rPr lang="en-US" altLang="zh-CN" sz="1100" baseline="30000" dirty="0">
                <a:hlinkClick r:id="rId4"/>
              </a:rPr>
              <a:t>https://www.eesi.org/articles/view/comparing-u.s.-and-chinese-electric-vehicle-policies</a:t>
            </a:r>
            <a:endParaRPr lang="en-US" sz="1100" baseline="30000" dirty="0"/>
          </a:p>
          <a:p>
            <a:endParaRPr lang="en-US" sz="1100" baseline="30000" dirty="0"/>
          </a:p>
        </p:txBody>
      </p:sp>
      <p:sp>
        <p:nvSpPr>
          <p:cNvPr id="6" name="文本框 5">
            <a:extLst>
              <a:ext uri="{FF2B5EF4-FFF2-40B4-BE49-F238E27FC236}">
                <a16:creationId xmlns:a16="http://schemas.microsoft.com/office/drawing/2014/main" id="{472E49E1-79AE-5A4E-9B1B-E8A196EC04D4}"/>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01</a:t>
            </a:r>
            <a:endParaRPr lang="zh-CN" altLang="en-US" sz="1200" dirty="0">
              <a:solidFill>
                <a:schemeClr val="bg1"/>
              </a:solidFill>
              <a:latin typeface="+mn-lt"/>
              <a:ea typeface="+mn-ea"/>
              <a:cs typeface="+mn-ea"/>
              <a:sym typeface="+mn-lt"/>
            </a:endParaRPr>
          </a:p>
        </p:txBody>
      </p:sp>
    </p:spTree>
    <p:extLst>
      <p:ext uri="{BB962C8B-B14F-4D97-AF65-F5344CB8AC3E}">
        <p14:creationId xmlns:p14="http://schemas.microsoft.com/office/powerpoint/2010/main" val="54877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02</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4998902" y="1885722"/>
            <a:ext cx="14526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a:solidFill>
                  <a:schemeClr val="accent1"/>
                </a:solidFill>
                <a:latin typeface="+mn-lt"/>
                <a:ea typeface="+mn-ea"/>
                <a:cs typeface="+mn-ea"/>
                <a:sym typeface="+mn-lt"/>
              </a:rPr>
              <a:t>About NIO</a:t>
            </a:r>
            <a:endParaRPr lang="zh-CN" altLang="en-US" sz="2000" b="1" dirty="0">
              <a:solidFill>
                <a:schemeClr val="accent1"/>
              </a:solidFill>
              <a:latin typeface="+mn-lt"/>
              <a:ea typeface="+mn-ea"/>
              <a:cs typeface="+mn-ea"/>
              <a:sym typeface="+mn-lt"/>
            </a:endParaRPr>
          </a:p>
        </p:txBody>
      </p:sp>
      <p:sp>
        <p:nvSpPr>
          <p:cNvPr id="20" name="矩形 19"/>
          <p:cNvSpPr/>
          <p:nvPr/>
        </p:nvSpPr>
        <p:spPr>
          <a:xfrm>
            <a:off x="3735133" y="2239591"/>
            <a:ext cx="2021707" cy="335092"/>
          </a:xfrm>
          <a:prstGeom prst="rect">
            <a:avLst/>
          </a:prstGeom>
        </p:spPr>
        <p:txBody>
          <a:bodyPr wrap="none">
            <a:spAutoFit/>
          </a:bodyPr>
          <a:lstStyle/>
          <a:p>
            <a:pPr>
              <a:lnSpc>
                <a:spcPct val="150000"/>
              </a:lnSpc>
            </a:pPr>
            <a:r>
              <a:rPr lang="en-US" altLang="zh-CN" sz="1200" dirty="0">
                <a:solidFill>
                  <a:schemeClr val="accent1"/>
                </a:solidFill>
                <a:cs typeface="+mn-ea"/>
                <a:sym typeface="+mn-lt"/>
              </a:rPr>
              <a:t>Products, Events, Services</a:t>
            </a:r>
            <a:endParaRPr lang="zh-CN" altLang="en-US" sz="1800" dirty="0">
              <a:solidFill>
                <a:schemeClr val="accent1"/>
              </a:solidFill>
              <a:cs typeface="+mn-ea"/>
              <a:sym typeface="+mn-lt"/>
            </a:endParaRPr>
          </a:p>
        </p:txBody>
      </p:sp>
      <p:cxnSp>
        <p:nvCxnSpPr>
          <p:cNvPr id="3" name="直接连接符 2"/>
          <p:cNvCxnSpPr/>
          <p:nvPr/>
        </p:nvCxnSpPr>
        <p:spPr>
          <a:xfrm>
            <a:off x="3803103" y="2609675"/>
            <a:ext cx="34190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03103" y="1929971"/>
            <a:ext cx="1111558" cy="305617"/>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PART   TWO</a:t>
            </a:r>
            <a:endParaRPr lang="zh-CN" altLang="en-US" sz="12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443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par>
                                <p:cTn id="23" presetID="26"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90">
                                          <p:stCondLst>
                                            <p:cond delay="0"/>
                                          </p:stCondLst>
                                        </p:cTn>
                                        <p:tgtEl>
                                          <p:spTgt spid="26"/>
                                        </p:tgtEl>
                                      </p:cBhvr>
                                    </p:animEffect>
                                    <p:anim calcmode="lin" valueType="num">
                                      <p:cBhvr>
                                        <p:cTn id="26"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31" dur="13">
                                          <p:stCondLst>
                                            <p:cond delay="325"/>
                                          </p:stCondLst>
                                        </p:cTn>
                                        <p:tgtEl>
                                          <p:spTgt spid="26"/>
                                        </p:tgtEl>
                                      </p:cBhvr>
                                      <p:to x="100000" y="60000"/>
                                    </p:animScale>
                                    <p:animScale>
                                      <p:cBhvr>
                                        <p:cTn id="32" dur="83" decel="50000">
                                          <p:stCondLst>
                                            <p:cond delay="338"/>
                                          </p:stCondLst>
                                        </p:cTn>
                                        <p:tgtEl>
                                          <p:spTgt spid="26"/>
                                        </p:tgtEl>
                                      </p:cBhvr>
                                      <p:to x="100000" y="100000"/>
                                    </p:animScale>
                                    <p:animScale>
                                      <p:cBhvr>
                                        <p:cTn id="33" dur="13">
                                          <p:stCondLst>
                                            <p:cond delay="656"/>
                                          </p:stCondLst>
                                        </p:cTn>
                                        <p:tgtEl>
                                          <p:spTgt spid="26"/>
                                        </p:tgtEl>
                                      </p:cBhvr>
                                      <p:to x="100000" y="80000"/>
                                    </p:animScale>
                                    <p:animScale>
                                      <p:cBhvr>
                                        <p:cTn id="34" dur="83" decel="50000">
                                          <p:stCondLst>
                                            <p:cond delay="669"/>
                                          </p:stCondLst>
                                        </p:cTn>
                                        <p:tgtEl>
                                          <p:spTgt spid="26"/>
                                        </p:tgtEl>
                                      </p:cBhvr>
                                      <p:to x="100000" y="100000"/>
                                    </p:animScale>
                                    <p:animScale>
                                      <p:cBhvr>
                                        <p:cTn id="35" dur="13">
                                          <p:stCondLst>
                                            <p:cond delay="821"/>
                                          </p:stCondLst>
                                        </p:cTn>
                                        <p:tgtEl>
                                          <p:spTgt spid="26"/>
                                        </p:tgtEl>
                                      </p:cBhvr>
                                      <p:to x="100000" y="90000"/>
                                    </p:animScale>
                                    <p:animScale>
                                      <p:cBhvr>
                                        <p:cTn id="36" dur="83" decel="50000">
                                          <p:stCondLst>
                                            <p:cond delay="834"/>
                                          </p:stCondLst>
                                        </p:cTn>
                                        <p:tgtEl>
                                          <p:spTgt spid="26"/>
                                        </p:tgtEl>
                                      </p:cBhvr>
                                      <p:to x="100000" y="100000"/>
                                    </p:animScale>
                                    <p:animScale>
                                      <p:cBhvr>
                                        <p:cTn id="37" dur="13">
                                          <p:stCondLst>
                                            <p:cond delay="904"/>
                                          </p:stCondLst>
                                        </p:cTn>
                                        <p:tgtEl>
                                          <p:spTgt spid="26"/>
                                        </p:tgtEl>
                                      </p:cBhvr>
                                      <p:to x="100000" y="95000"/>
                                    </p:animScale>
                                    <p:animScale>
                                      <p:cBhvr>
                                        <p:cTn id="38" dur="83" decel="50000">
                                          <p:stCondLst>
                                            <p:cond delay="917"/>
                                          </p:stCondLst>
                                        </p:cTn>
                                        <p:tgtEl>
                                          <p:spTgt spid="26"/>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290">
                                          <p:stCondLst>
                                            <p:cond delay="0"/>
                                          </p:stCondLst>
                                        </p:cTn>
                                        <p:tgtEl>
                                          <p:spTgt spid="32"/>
                                        </p:tgtEl>
                                      </p:cBhvr>
                                    </p:animEffect>
                                    <p:anim calcmode="lin" valueType="num">
                                      <p:cBhvr>
                                        <p:cTn id="4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7" dur="13">
                                          <p:stCondLst>
                                            <p:cond delay="325"/>
                                          </p:stCondLst>
                                        </p:cTn>
                                        <p:tgtEl>
                                          <p:spTgt spid="32"/>
                                        </p:tgtEl>
                                      </p:cBhvr>
                                      <p:to x="100000" y="60000"/>
                                    </p:animScale>
                                    <p:animScale>
                                      <p:cBhvr>
                                        <p:cTn id="48" dur="83" decel="50000">
                                          <p:stCondLst>
                                            <p:cond delay="338"/>
                                          </p:stCondLst>
                                        </p:cTn>
                                        <p:tgtEl>
                                          <p:spTgt spid="32"/>
                                        </p:tgtEl>
                                      </p:cBhvr>
                                      <p:to x="100000" y="100000"/>
                                    </p:animScale>
                                    <p:animScale>
                                      <p:cBhvr>
                                        <p:cTn id="49" dur="13">
                                          <p:stCondLst>
                                            <p:cond delay="656"/>
                                          </p:stCondLst>
                                        </p:cTn>
                                        <p:tgtEl>
                                          <p:spTgt spid="32"/>
                                        </p:tgtEl>
                                      </p:cBhvr>
                                      <p:to x="100000" y="80000"/>
                                    </p:animScale>
                                    <p:animScale>
                                      <p:cBhvr>
                                        <p:cTn id="50" dur="83" decel="50000">
                                          <p:stCondLst>
                                            <p:cond delay="669"/>
                                          </p:stCondLst>
                                        </p:cTn>
                                        <p:tgtEl>
                                          <p:spTgt spid="32"/>
                                        </p:tgtEl>
                                      </p:cBhvr>
                                      <p:to x="100000" y="100000"/>
                                    </p:animScale>
                                    <p:animScale>
                                      <p:cBhvr>
                                        <p:cTn id="51" dur="13">
                                          <p:stCondLst>
                                            <p:cond delay="821"/>
                                          </p:stCondLst>
                                        </p:cTn>
                                        <p:tgtEl>
                                          <p:spTgt spid="32"/>
                                        </p:tgtEl>
                                      </p:cBhvr>
                                      <p:to x="100000" y="90000"/>
                                    </p:animScale>
                                    <p:animScale>
                                      <p:cBhvr>
                                        <p:cTn id="52" dur="83" decel="50000">
                                          <p:stCondLst>
                                            <p:cond delay="834"/>
                                          </p:stCondLst>
                                        </p:cTn>
                                        <p:tgtEl>
                                          <p:spTgt spid="32"/>
                                        </p:tgtEl>
                                      </p:cBhvr>
                                      <p:to x="100000" y="100000"/>
                                    </p:animScale>
                                    <p:animScale>
                                      <p:cBhvr>
                                        <p:cTn id="53" dur="13">
                                          <p:stCondLst>
                                            <p:cond delay="904"/>
                                          </p:stCondLst>
                                        </p:cTn>
                                        <p:tgtEl>
                                          <p:spTgt spid="32"/>
                                        </p:tgtEl>
                                      </p:cBhvr>
                                      <p:to x="100000" y="95000"/>
                                    </p:animScale>
                                    <p:animScale>
                                      <p:cBhvr>
                                        <p:cTn id="54" dur="83" decel="50000">
                                          <p:stCondLst>
                                            <p:cond delay="917"/>
                                          </p:stCondLst>
                                        </p:cTn>
                                        <p:tgtEl>
                                          <p:spTgt spid="32"/>
                                        </p:tgtEl>
                                      </p:cBhvr>
                                      <p:to x="100000" y="100000"/>
                                    </p:animScale>
                                  </p:childTnLst>
                                </p:cTn>
                              </p:par>
                              <p:par>
                                <p:cTn id="55" presetID="26" presetClass="entr" presetSubtype="0"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290">
                                          <p:stCondLst>
                                            <p:cond delay="0"/>
                                          </p:stCondLst>
                                        </p:cTn>
                                        <p:tgtEl>
                                          <p:spTgt spid="28"/>
                                        </p:tgtEl>
                                      </p:cBhvr>
                                    </p:animEffect>
                                    <p:anim calcmode="lin" valueType="num">
                                      <p:cBhvr>
                                        <p:cTn id="58"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59"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60"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61"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62"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63" dur="13">
                                          <p:stCondLst>
                                            <p:cond delay="325"/>
                                          </p:stCondLst>
                                        </p:cTn>
                                        <p:tgtEl>
                                          <p:spTgt spid="28"/>
                                        </p:tgtEl>
                                      </p:cBhvr>
                                      <p:to x="100000" y="60000"/>
                                    </p:animScale>
                                    <p:animScale>
                                      <p:cBhvr>
                                        <p:cTn id="64" dur="83" decel="50000">
                                          <p:stCondLst>
                                            <p:cond delay="338"/>
                                          </p:stCondLst>
                                        </p:cTn>
                                        <p:tgtEl>
                                          <p:spTgt spid="28"/>
                                        </p:tgtEl>
                                      </p:cBhvr>
                                      <p:to x="100000" y="100000"/>
                                    </p:animScale>
                                    <p:animScale>
                                      <p:cBhvr>
                                        <p:cTn id="65" dur="13">
                                          <p:stCondLst>
                                            <p:cond delay="656"/>
                                          </p:stCondLst>
                                        </p:cTn>
                                        <p:tgtEl>
                                          <p:spTgt spid="28"/>
                                        </p:tgtEl>
                                      </p:cBhvr>
                                      <p:to x="100000" y="80000"/>
                                    </p:animScale>
                                    <p:animScale>
                                      <p:cBhvr>
                                        <p:cTn id="66" dur="83" decel="50000">
                                          <p:stCondLst>
                                            <p:cond delay="669"/>
                                          </p:stCondLst>
                                        </p:cTn>
                                        <p:tgtEl>
                                          <p:spTgt spid="28"/>
                                        </p:tgtEl>
                                      </p:cBhvr>
                                      <p:to x="100000" y="100000"/>
                                    </p:animScale>
                                    <p:animScale>
                                      <p:cBhvr>
                                        <p:cTn id="67" dur="13">
                                          <p:stCondLst>
                                            <p:cond delay="821"/>
                                          </p:stCondLst>
                                        </p:cTn>
                                        <p:tgtEl>
                                          <p:spTgt spid="28"/>
                                        </p:tgtEl>
                                      </p:cBhvr>
                                      <p:to x="100000" y="90000"/>
                                    </p:animScale>
                                    <p:animScale>
                                      <p:cBhvr>
                                        <p:cTn id="68" dur="83" decel="50000">
                                          <p:stCondLst>
                                            <p:cond delay="834"/>
                                          </p:stCondLst>
                                        </p:cTn>
                                        <p:tgtEl>
                                          <p:spTgt spid="28"/>
                                        </p:tgtEl>
                                      </p:cBhvr>
                                      <p:to x="100000" y="100000"/>
                                    </p:animScale>
                                    <p:animScale>
                                      <p:cBhvr>
                                        <p:cTn id="69" dur="13">
                                          <p:stCondLst>
                                            <p:cond delay="904"/>
                                          </p:stCondLst>
                                        </p:cTn>
                                        <p:tgtEl>
                                          <p:spTgt spid="28"/>
                                        </p:tgtEl>
                                      </p:cBhvr>
                                      <p:to x="100000" y="95000"/>
                                    </p:animScale>
                                    <p:animScale>
                                      <p:cBhvr>
                                        <p:cTn id="70" dur="83" decel="50000">
                                          <p:stCondLst>
                                            <p:cond delay="917"/>
                                          </p:stCondLst>
                                        </p:cTn>
                                        <p:tgtEl>
                                          <p:spTgt spid="28"/>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290">
                                          <p:stCondLst>
                                            <p:cond delay="0"/>
                                          </p:stCondLst>
                                        </p:cTn>
                                        <p:tgtEl>
                                          <p:spTgt spid="29"/>
                                        </p:tgtEl>
                                      </p:cBhvr>
                                    </p:animEffect>
                                    <p:anim calcmode="lin" valueType="num">
                                      <p:cBhvr>
                                        <p:cTn id="7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7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7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79" dur="13">
                                          <p:stCondLst>
                                            <p:cond delay="325"/>
                                          </p:stCondLst>
                                        </p:cTn>
                                        <p:tgtEl>
                                          <p:spTgt spid="29"/>
                                        </p:tgtEl>
                                      </p:cBhvr>
                                      <p:to x="100000" y="60000"/>
                                    </p:animScale>
                                    <p:animScale>
                                      <p:cBhvr>
                                        <p:cTn id="80" dur="83" decel="50000">
                                          <p:stCondLst>
                                            <p:cond delay="338"/>
                                          </p:stCondLst>
                                        </p:cTn>
                                        <p:tgtEl>
                                          <p:spTgt spid="29"/>
                                        </p:tgtEl>
                                      </p:cBhvr>
                                      <p:to x="100000" y="100000"/>
                                    </p:animScale>
                                    <p:animScale>
                                      <p:cBhvr>
                                        <p:cTn id="81" dur="13">
                                          <p:stCondLst>
                                            <p:cond delay="656"/>
                                          </p:stCondLst>
                                        </p:cTn>
                                        <p:tgtEl>
                                          <p:spTgt spid="29"/>
                                        </p:tgtEl>
                                      </p:cBhvr>
                                      <p:to x="100000" y="80000"/>
                                    </p:animScale>
                                    <p:animScale>
                                      <p:cBhvr>
                                        <p:cTn id="82" dur="83" decel="50000">
                                          <p:stCondLst>
                                            <p:cond delay="669"/>
                                          </p:stCondLst>
                                        </p:cTn>
                                        <p:tgtEl>
                                          <p:spTgt spid="29"/>
                                        </p:tgtEl>
                                      </p:cBhvr>
                                      <p:to x="100000" y="100000"/>
                                    </p:animScale>
                                    <p:animScale>
                                      <p:cBhvr>
                                        <p:cTn id="83" dur="13">
                                          <p:stCondLst>
                                            <p:cond delay="821"/>
                                          </p:stCondLst>
                                        </p:cTn>
                                        <p:tgtEl>
                                          <p:spTgt spid="29"/>
                                        </p:tgtEl>
                                      </p:cBhvr>
                                      <p:to x="100000" y="90000"/>
                                    </p:animScale>
                                    <p:animScale>
                                      <p:cBhvr>
                                        <p:cTn id="84" dur="83" decel="50000">
                                          <p:stCondLst>
                                            <p:cond delay="834"/>
                                          </p:stCondLst>
                                        </p:cTn>
                                        <p:tgtEl>
                                          <p:spTgt spid="29"/>
                                        </p:tgtEl>
                                      </p:cBhvr>
                                      <p:to x="100000" y="100000"/>
                                    </p:animScale>
                                    <p:animScale>
                                      <p:cBhvr>
                                        <p:cTn id="85" dur="13">
                                          <p:stCondLst>
                                            <p:cond delay="904"/>
                                          </p:stCondLst>
                                        </p:cTn>
                                        <p:tgtEl>
                                          <p:spTgt spid="29"/>
                                        </p:tgtEl>
                                      </p:cBhvr>
                                      <p:to x="100000" y="95000"/>
                                    </p:animScale>
                                    <p:animScale>
                                      <p:cBhvr>
                                        <p:cTn id="86" dur="83" decel="50000">
                                          <p:stCondLst>
                                            <p:cond delay="917"/>
                                          </p:stCondLst>
                                        </p:cTn>
                                        <p:tgtEl>
                                          <p:spTgt spid="29"/>
                                        </p:tgtEl>
                                      </p:cBhvr>
                                      <p:to x="100000" y="100000"/>
                                    </p:animScale>
                                  </p:childTnLst>
                                </p:cTn>
                              </p:par>
                              <p:par>
                                <p:cTn id="87" presetID="26" presetClass="entr" presetSubtype="0" fill="hold" grpId="0" nodeType="withEffect">
                                  <p:stCondLst>
                                    <p:cond delay="75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290">
                                          <p:stCondLst>
                                            <p:cond delay="0"/>
                                          </p:stCondLst>
                                        </p:cTn>
                                        <p:tgtEl>
                                          <p:spTgt spid="31"/>
                                        </p:tgtEl>
                                      </p:cBhvr>
                                    </p:animEffect>
                                    <p:anim calcmode="lin" valueType="num">
                                      <p:cBhvr>
                                        <p:cTn id="90"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1"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2"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93"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94"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95" dur="13">
                                          <p:stCondLst>
                                            <p:cond delay="325"/>
                                          </p:stCondLst>
                                        </p:cTn>
                                        <p:tgtEl>
                                          <p:spTgt spid="31"/>
                                        </p:tgtEl>
                                      </p:cBhvr>
                                      <p:to x="100000" y="60000"/>
                                    </p:animScale>
                                    <p:animScale>
                                      <p:cBhvr>
                                        <p:cTn id="96" dur="83" decel="50000">
                                          <p:stCondLst>
                                            <p:cond delay="338"/>
                                          </p:stCondLst>
                                        </p:cTn>
                                        <p:tgtEl>
                                          <p:spTgt spid="31"/>
                                        </p:tgtEl>
                                      </p:cBhvr>
                                      <p:to x="100000" y="100000"/>
                                    </p:animScale>
                                    <p:animScale>
                                      <p:cBhvr>
                                        <p:cTn id="97" dur="13">
                                          <p:stCondLst>
                                            <p:cond delay="656"/>
                                          </p:stCondLst>
                                        </p:cTn>
                                        <p:tgtEl>
                                          <p:spTgt spid="31"/>
                                        </p:tgtEl>
                                      </p:cBhvr>
                                      <p:to x="100000" y="80000"/>
                                    </p:animScale>
                                    <p:animScale>
                                      <p:cBhvr>
                                        <p:cTn id="98" dur="83" decel="50000">
                                          <p:stCondLst>
                                            <p:cond delay="669"/>
                                          </p:stCondLst>
                                        </p:cTn>
                                        <p:tgtEl>
                                          <p:spTgt spid="31"/>
                                        </p:tgtEl>
                                      </p:cBhvr>
                                      <p:to x="100000" y="100000"/>
                                    </p:animScale>
                                    <p:animScale>
                                      <p:cBhvr>
                                        <p:cTn id="99" dur="13">
                                          <p:stCondLst>
                                            <p:cond delay="821"/>
                                          </p:stCondLst>
                                        </p:cTn>
                                        <p:tgtEl>
                                          <p:spTgt spid="31"/>
                                        </p:tgtEl>
                                      </p:cBhvr>
                                      <p:to x="100000" y="90000"/>
                                    </p:animScale>
                                    <p:animScale>
                                      <p:cBhvr>
                                        <p:cTn id="100" dur="83" decel="50000">
                                          <p:stCondLst>
                                            <p:cond delay="834"/>
                                          </p:stCondLst>
                                        </p:cTn>
                                        <p:tgtEl>
                                          <p:spTgt spid="31"/>
                                        </p:tgtEl>
                                      </p:cBhvr>
                                      <p:to x="100000" y="100000"/>
                                    </p:animScale>
                                    <p:animScale>
                                      <p:cBhvr>
                                        <p:cTn id="101" dur="13">
                                          <p:stCondLst>
                                            <p:cond delay="904"/>
                                          </p:stCondLst>
                                        </p:cTn>
                                        <p:tgtEl>
                                          <p:spTgt spid="31"/>
                                        </p:tgtEl>
                                      </p:cBhvr>
                                      <p:to x="100000" y="95000"/>
                                    </p:animScale>
                                    <p:animScale>
                                      <p:cBhvr>
                                        <p:cTn id="102" dur="83" decel="50000">
                                          <p:stCondLst>
                                            <p:cond delay="917"/>
                                          </p:stCondLst>
                                        </p:cTn>
                                        <p:tgtEl>
                                          <p:spTgt spid="31"/>
                                        </p:tgtEl>
                                      </p:cBhvr>
                                      <p:to x="100000" y="100000"/>
                                    </p:animScale>
                                  </p:childTnLst>
                                </p:cTn>
                              </p:par>
                              <p:par>
                                <p:cTn id="103" presetID="26" presetClass="entr" presetSubtype="0" fill="hold" grpId="0" nodeType="withEffect">
                                  <p:stCondLst>
                                    <p:cond delay="250"/>
                                  </p:stCondLst>
                                  <p:childTnLst>
                                    <p:set>
                                      <p:cBhvr>
                                        <p:cTn id="104" dur="1" fill="hold">
                                          <p:stCondLst>
                                            <p:cond delay="0"/>
                                          </p:stCondLst>
                                        </p:cTn>
                                        <p:tgtEl>
                                          <p:spTgt spid="30"/>
                                        </p:tgtEl>
                                        <p:attrNameLst>
                                          <p:attrName>style.visibility</p:attrName>
                                        </p:attrNameLst>
                                      </p:cBhvr>
                                      <p:to>
                                        <p:strVal val="visible"/>
                                      </p:to>
                                    </p:set>
                                    <p:animEffect transition="in" filter="wipe(down)">
                                      <p:cBhvr>
                                        <p:cTn id="105" dur="290">
                                          <p:stCondLst>
                                            <p:cond delay="0"/>
                                          </p:stCondLst>
                                        </p:cTn>
                                        <p:tgtEl>
                                          <p:spTgt spid="30"/>
                                        </p:tgtEl>
                                      </p:cBhvr>
                                    </p:animEffect>
                                    <p:anim calcmode="lin" valueType="num">
                                      <p:cBhvr>
                                        <p:cTn id="10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0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1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11" dur="13">
                                          <p:stCondLst>
                                            <p:cond delay="325"/>
                                          </p:stCondLst>
                                        </p:cTn>
                                        <p:tgtEl>
                                          <p:spTgt spid="30"/>
                                        </p:tgtEl>
                                      </p:cBhvr>
                                      <p:to x="100000" y="60000"/>
                                    </p:animScale>
                                    <p:animScale>
                                      <p:cBhvr>
                                        <p:cTn id="112" dur="83" decel="50000">
                                          <p:stCondLst>
                                            <p:cond delay="338"/>
                                          </p:stCondLst>
                                        </p:cTn>
                                        <p:tgtEl>
                                          <p:spTgt spid="30"/>
                                        </p:tgtEl>
                                      </p:cBhvr>
                                      <p:to x="100000" y="100000"/>
                                    </p:animScale>
                                    <p:animScale>
                                      <p:cBhvr>
                                        <p:cTn id="113" dur="13">
                                          <p:stCondLst>
                                            <p:cond delay="656"/>
                                          </p:stCondLst>
                                        </p:cTn>
                                        <p:tgtEl>
                                          <p:spTgt spid="30"/>
                                        </p:tgtEl>
                                      </p:cBhvr>
                                      <p:to x="100000" y="80000"/>
                                    </p:animScale>
                                    <p:animScale>
                                      <p:cBhvr>
                                        <p:cTn id="114" dur="83" decel="50000">
                                          <p:stCondLst>
                                            <p:cond delay="669"/>
                                          </p:stCondLst>
                                        </p:cTn>
                                        <p:tgtEl>
                                          <p:spTgt spid="30"/>
                                        </p:tgtEl>
                                      </p:cBhvr>
                                      <p:to x="100000" y="100000"/>
                                    </p:animScale>
                                    <p:animScale>
                                      <p:cBhvr>
                                        <p:cTn id="115" dur="13">
                                          <p:stCondLst>
                                            <p:cond delay="821"/>
                                          </p:stCondLst>
                                        </p:cTn>
                                        <p:tgtEl>
                                          <p:spTgt spid="30"/>
                                        </p:tgtEl>
                                      </p:cBhvr>
                                      <p:to x="100000" y="90000"/>
                                    </p:animScale>
                                    <p:animScale>
                                      <p:cBhvr>
                                        <p:cTn id="116" dur="83" decel="50000">
                                          <p:stCondLst>
                                            <p:cond delay="834"/>
                                          </p:stCondLst>
                                        </p:cTn>
                                        <p:tgtEl>
                                          <p:spTgt spid="30"/>
                                        </p:tgtEl>
                                      </p:cBhvr>
                                      <p:to x="100000" y="100000"/>
                                    </p:animScale>
                                    <p:animScale>
                                      <p:cBhvr>
                                        <p:cTn id="117" dur="13">
                                          <p:stCondLst>
                                            <p:cond delay="904"/>
                                          </p:stCondLst>
                                        </p:cTn>
                                        <p:tgtEl>
                                          <p:spTgt spid="30"/>
                                        </p:tgtEl>
                                      </p:cBhvr>
                                      <p:to x="100000" y="95000"/>
                                    </p:animScale>
                                    <p:animScale>
                                      <p:cBhvr>
                                        <p:cTn id="118" dur="83" decel="50000">
                                          <p:stCondLst>
                                            <p:cond delay="917"/>
                                          </p:stCondLst>
                                        </p:cTn>
                                        <p:tgtEl>
                                          <p:spTgt spid="3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down)">
                                      <p:cBhvr>
                                        <p:cTn id="121" dur="290">
                                          <p:stCondLst>
                                            <p:cond delay="0"/>
                                          </p:stCondLst>
                                        </p:cTn>
                                        <p:tgtEl>
                                          <p:spTgt spid="25"/>
                                        </p:tgtEl>
                                      </p:cBhvr>
                                    </p:animEffect>
                                    <p:anim calcmode="lin" valueType="num">
                                      <p:cBhvr>
                                        <p:cTn id="122"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3"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24"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25"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26"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27" dur="13">
                                          <p:stCondLst>
                                            <p:cond delay="325"/>
                                          </p:stCondLst>
                                        </p:cTn>
                                        <p:tgtEl>
                                          <p:spTgt spid="25"/>
                                        </p:tgtEl>
                                      </p:cBhvr>
                                      <p:to x="100000" y="60000"/>
                                    </p:animScale>
                                    <p:animScale>
                                      <p:cBhvr>
                                        <p:cTn id="128" dur="83" decel="50000">
                                          <p:stCondLst>
                                            <p:cond delay="338"/>
                                          </p:stCondLst>
                                        </p:cTn>
                                        <p:tgtEl>
                                          <p:spTgt spid="25"/>
                                        </p:tgtEl>
                                      </p:cBhvr>
                                      <p:to x="100000" y="100000"/>
                                    </p:animScale>
                                    <p:animScale>
                                      <p:cBhvr>
                                        <p:cTn id="129" dur="13">
                                          <p:stCondLst>
                                            <p:cond delay="656"/>
                                          </p:stCondLst>
                                        </p:cTn>
                                        <p:tgtEl>
                                          <p:spTgt spid="25"/>
                                        </p:tgtEl>
                                      </p:cBhvr>
                                      <p:to x="100000" y="80000"/>
                                    </p:animScale>
                                    <p:animScale>
                                      <p:cBhvr>
                                        <p:cTn id="130" dur="83" decel="50000">
                                          <p:stCondLst>
                                            <p:cond delay="669"/>
                                          </p:stCondLst>
                                        </p:cTn>
                                        <p:tgtEl>
                                          <p:spTgt spid="25"/>
                                        </p:tgtEl>
                                      </p:cBhvr>
                                      <p:to x="100000" y="100000"/>
                                    </p:animScale>
                                    <p:animScale>
                                      <p:cBhvr>
                                        <p:cTn id="131" dur="13">
                                          <p:stCondLst>
                                            <p:cond delay="821"/>
                                          </p:stCondLst>
                                        </p:cTn>
                                        <p:tgtEl>
                                          <p:spTgt spid="25"/>
                                        </p:tgtEl>
                                      </p:cBhvr>
                                      <p:to x="100000" y="90000"/>
                                    </p:animScale>
                                    <p:animScale>
                                      <p:cBhvr>
                                        <p:cTn id="132" dur="83" decel="50000">
                                          <p:stCondLst>
                                            <p:cond delay="834"/>
                                          </p:stCondLst>
                                        </p:cTn>
                                        <p:tgtEl>
                                          <p:spTgt spid="25"/>
                                        </p:tgtEl>
                                      </p:cBhvr>
                                      <p:to x="100000" y="100000"/>
                                    </p:animScale>
                                    <p:animScale>
                                      <p:cBhvr>
                                        <p:cTn id="133" dur="13">
                                          <p:stCondLst>
                                            <p:cond delay="904"/>
                                          </p:stCondLst>
                                        </p:cTn>
                                        <p:tgtEl>
                                          <p:spTgt spid="25"/>
                                        </p:tgtEl>
                                      </p:cBhvr>
                                      <p:to x="100000" y="95000"/>
                                    </p:animScale>
                                    <p:animScale>
                                      <p:cBhvr>
                                        <p:cTn id="134" dur="83" decel="50000">
                                          <p:stCondLst>
                                            <p:cond delay="917"/>
                                          </p:stCondLst>
                                        </p:cTn>
                                        <p:tgtEl>
                                          <p:spTgt spid="25"/>
                                        </p:tgtEl>
                                      </p:cBhvr>
                                      <p:to x="100000" y="100000"/>
                                    </p:animScale>
                                  </p:childTnLst>
                                </p:cTn>
                              </p:par>
                            </p:childTnLst>
                          </p:cTn>
                        </p:par>
                        <p:par>
                          <p:cTn id="135" fill="hold">
                            <p:stCondLst>
                              <p:cond delay="2750"/>
                            </p:stCondLst>
                            <p:childTnLst>
                              <p:par>
                                <p:cTn id="136" presetID="12" presetClass="entr" presetSubtype="8" fill="hold" grpId="0" nodeType="afterEffect">
                                  <p:stCondLst>
                                    <p:cond delay="0"/>
                                  </p:stCondLst>
                                  <p:childTnLst>
                                    <p:set>
                                      <p:cBhvr>
                                        <p:cTn id="137" dur="1" fill="hold">
                                          <p:stCondLst>
                                            <p:cond delay="0"/>
                                          </p:stCondLst>
                                        </p:cTn>
                                        <p:tgtEl>
                                          <p:spTgt spid="7"/>
                                        </p:tgtEl>
                                        <p:attrNameLst>
                                          <p:attrName>style.visibility</p:attrName>
                                        </p:attrNameLst>
                                      </p:cBhvr>
                                      <p:to>
                                        <p:strVal val="visible"/>
                                      </p:to>
                                    </p:set>
                                    <p:anim calcmode="lin" valueType="num">
                                      <p:cBhvr additive="base">
                                        <p:cTn id="138" dur="750"/>
                                        <p:tgtEl>
                                          <p:spTgt spid="7"/>
                                        </p:tgtEl>
                                        <p:attrNameLst>
                                          <p:attrName>ppt_x</p:attrName>
                                        </p:attrNameLst>
                                      </p:cBhvr>
                                      <p:tavLst>
                                        <p:tav tm="0">
                                          <p:val>
                                            <p:strVal val="#ppt_x-#ppt_w*1.125000"/>
                                          </p:val>
                                        </p:tav>
                                        <p:tav tm="100000">
                                          <p:val>
                                            <p:strVal val="#ppt_x"/>
                                          </p:val>
                                        </p:tav>
                                      </p:tavLst>
                                    </p:anim>
                                    <p:animEffect transition="in" filter="wipe(right)">
                                      <p:cBhvr>
                                        <p:cTn id="139" dur="750"/>
                                        <p:tgtEl>
                                          <p:spTgt spid="7"/>
                                        </p:tgtEl>
                                      </p:cBhvr>
                                    </p:animEffect>
                                  </p:childTnLst>
                                </p:cTn>
                              </p:par>
                            </p:childTnLst>
                          </p:cTn>
                        </p:par>
                        <p:par>
                          <p:cTn id="140" fill="hold">
                            <p:stCondLst>
                              <p:cond delay="3500"/>
                            </p:stCondLst>
                            <p:childTnLst>
                              <p:par>
                                <p:cTn id="141" presetID="2" presetClass="entr" presetSubtype="2" fill="hold" grpId="0" nodeType="afterEffect">
                                  <p:stCondLst>
                                    <p:cond delay="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750" fill="hold"/>
                                        <p:tgtEl>
                                          <p:spTgt spid="16"/>
                                        </p:tgtEl>
                                        <p:attrNameLst>
                                          <p:attrName>ppt_x</p:attrName>
                                        </p:attrNameLst>
                                      </p:cBhvr>
                                      <p:tavLst>
                                        <p:tav tm="0">
                                          <p:val>
                                            <p:strVal val="1+#ppt_w/2"/>
                                          </p:val>
                                        </p:tav>
                                        <p:tav tm="100000">
                                          <p:val>
                                            <p:strVal val="#ppt_x"/>
                                          </p:val>
                                        </p:tav>
                                      </p:tavLst>
                                    </p:anim>
                                    <p:anim calcmode="lin" valueType="num">
                                      <p:cBhvr additive="base">
                                        <p:cTn id="144" dur="750" fill="hold"/>
                                        <p:tgtEl>
                                          <p:spTgt spid="16"/>
                                        </p:tgtEl>
                                        <p:attrNameLst>
                                          <p:attrName>ppt_y</p:attrName>
                                        </p:attrNameLst>
                                      </p:cBhvr>
                                      <p:tavLst>
                                        <p:tav tm="0">
                                          <p:val>
                                            <p:strVal val="#ppt_y"/>
                                          </p:val>
                                        </p:tav>
                                        <p:tav tm="100000">
                                          <p:val>
                                            <p:strVal val="#ppt_y"/>
                                          </p:val>
                                        </p:tav>
                                      </p:tavLst>
                                    </p:anim>
                                  </p:childTnLst>
                                </p:cTn>
                              </p:par>
                            </p:childTnLst>
                          </p:cTn>
                        </p:par>
                        <p:par>
                          <p:cTn id="145" fill="hold">
                            <p:stCondLst>
                              <p:cond delay="4250"/>
                            </p:stCondLst>
                            <p:childTnLst>
                              <p:par>
                                <p:cTn id="146" presetID="12" presetClass="entr" presetSubtype="1" fill="hold" grpId="0" nodeType="afterEffect">
                                  <p:stCondLst>
                                    <p:cond delay="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p:tgtEl>
                                          <p:spTgt spid="20"/>
                                        </p:tgtEl>
                                        <p:attrNameLst>
                                          <p:attrName>ppt_y</p:attrName>
                                        </p:attrNameLst>
                                      </p:cBhvr>
                                      <p:tavLst>
                                        <p:tav tm="0">
                                          <p:val>
                                            <p:strVal val="#ppt_y-#ppt_h*1.125000"/>
                                          </p:val>
                                        </p:tav>
                                        <p:tav tm="100000">
                                          <p:val>
                                            <p:strVal val="#ppt_y"/>
                                          </p:val>
                                        </p:tav>
                                      </p:tavLst>
                                    </p:anim>
                                    <p:animEffect transition="in" filter="wipe(down)">
                                      <p:cBhvr>
                                        <p:cTn id="149" dur="750"/>
                                        <p:tgtEl>
                                          <p:spTgt spid="20"/>
                                        </p:tgtEl>
                                      </p:cBhvr>
                                    </p:animEffect>
                                  </p:childTnLst>
                                </p:cTn>
                              </p:par>
                            </p:childTnLst>
                          </p:cTn>
                        </p:par>
                        <p:par>
                          <p:cTn id="150" fill="hold">
                            <p:stCondLst>
                              <p:cond delay="5000"/>
                            </p:stCondLst>
                            <p:childTnLst>
                              <p:par>
                                <p:cTn id="151" presetID="49" presetClass="entr" presetSubtype="0" decel="100000" fill="hold" nodeType="afterEffect">
                                  <p:stCondLst>
                                    <p:cond delay="0"/>
                                  </p:stCondLst>
                                  <p:childTnLst>
                                    <p:set>
                                      <p:cBhvr>
                                        <p:cTn id="152" dur="1" fill="hold">
                                          <p:stCondLst>
                                            <p:cond delay="0"/>
                                          </p:stCondLst>
                                        </p:cTn>
                                        <p:tgtEl>
                                          <p:spTgt spid="3"/>
                                        </p:tgtEl>
                                        <p:attrNameLst>
                                          <p:attrName>style.visibility</p:attrName>
                                        </p:attrNameLst>
                                      </p:cBhvr>
                                      <p:to>
                                        <p:strVal val="visible"/>
                                      </p:to>
                                    </p:set>
                                    <p:anim calcmode="lin" valueType="num">
                                      <p:cBhvr>
                                        <p:cTn id="153" dur="750" fill="hold"/>
                                        <p:tgtEl>
                                          <p:spTgt spid="3"/>
                                        </p:tgtEl>
                                        <p:attrNameLst>
                                          <p:attrName>ppt_w</p:attrName>
                                        </p:attrNameLst>
                                      </p:cBhvr>
                                      <p:tavLst>
                                        <p:tav tm="0">
                                          <p:val>
                                            <p:fltVal val="0"/>
                                          </p:val>
                                        </p:tav>
                                        <p:tav tm="100000">
                                          <p:val>
                                            <p:strVal val="#ppt_w"/>
                                          </p:val>
                                        </p:tav>
                                      </p:tavLst>
                                    </p:anim>
                                    <p:anim calcmode="lin" valueType="num">
                                      <p:cBhvr>
                                        <p:cTn id="154" dur="750" fill="hold"/>
                                        <p:tgtEl>
                                          <p:spTgt spid="3"/>
                                        </p:tgtEl>
                                        <p:attrNameLst>
                                          <p:attrName>ppt_h</p:attrName>
                                        </p:attrNameLst>
                                      </p:cBhvr>
                                      <p:tavLst>
                                        <p:tav tm="0">
                                          <p:val>
                                            <p:fltVal val="0"/>
                                          </p:val>
                                        </p:tav>
                                        <p:tav tm="100000">
                                          <p:val>
                                            <p:strVal val="#ppt_h"/>
                                          </p:val>
                                        </p:tav>
                                      </p:tavLst>
                                    </p:anim>
                                    <p:anim calcmode="lin" valueType="num">
                                      <p:cBhvr>
                                        <p:cTn id="155" dur="750" fill="hold"/>
                                        <p:tgtEl>
                                          <p:spTgt spid="3"/>
                                        </p:tgtEl>
                                        <p:attrNameLst>
                                          <p:attrName>style.rotation</p:attrName>
                                        </p:attrNameLst>
                                      </p:cBhvr>
                                      <p:tavLst>
                                        <p:tav tm="0">
                                          <p:val>
                                            <p:fltVal val="360"/>
                                          </p:val>
                                        </p:tav>
                                        <p:tav tm="100000">
                                          <p:val>
                                            <p:fltVal val="0"/>
                                          </p:val>
                                        </p:tav>
                                      </p:tavLst>
                                    </p:anim>
                                    <p:animEffect transition="in" filter="fade">
                                      <p:cBhvr>
                                        <p:cTn id="15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p:bldP spid="20"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5036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8830FE7B-0314-F845-B771-13299B3F85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8312" y="1588589"/>
            <a:ext cx="4477467" cy="1609090"/>
          </a:xfrm>
          <a:prstGeom prst="rect">
            <a:avLst/>
          </a:prstGeom>
        </p:spPr>
      </p:pic>
      <p:sp>
        <p:nvSpPr>
          <p:cNvPr id="2" name="TextBox 1">
            <a:extLst>
              <a:ext uri="{FF2B5EF4-FFF2-40B4-BE49-F238E27FC236}">
                <a16:creationId xmlns:a16="http://schemas.microsoft.com/office/drawing/2014/main" id="{53345883-6E54-AF4D-825A-0A042CF136A3}"/>
              </a:ext>
            </a:extLst>
          </p:cNvPr>
          <p:cNvSpPr txBox="1"/>
          <p:nvPr/>
        </p:nvSpPr>
        <p:spPr>
          <a:xfrm>
            <a:off x="3127446" y="3591545"/>
            <a:ext cx="2419200" cy="307777"/>
          </a:xfrm>
          <a:prstGeom prst="rect">
            <a:avLst/>
          </a:prstGeom>
          <a:noFill/>
        </p:spPr>
        <p:txBody>
          <a:bodyPr wrap="square" rtlCol="0">
            <a:spAutoFit/>
          </a:bodyPr>
          <a:lstStyle/>
          <a:p>
            <a:pPr algn="ctr"/>
            <a:r>
              <a:rPr lang="en-US" altLang="zh-CN" sz="1400" b="1" dirty="0">
                <a:latin typeface="Arial" panose="020B0604020202020204" pitchFamily="34" charset="0"/>
                <a:cs typeface="Arial" panose="020B0604020202020204" pitchFamily="34" charset="0"/>
              </a:rPr>
              <a:t>NYSE:</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NIO</a:t>
            </a:r>
            <a:endParaRPr lang="en-US" sz="14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F08E9BC-4B15-1F44-A41E-22AAE31DCE9D}"/>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02</a:t>
            </a:r>
            <a:endParaRPr lang="zh-CN" altLang="en-US" sz="1200" dirty="0">
              <a:solidFill>
                <a:schemeClr val="bg1"/>
              </a:solidFill>
              <a:latin typeface="+mn-lt"/>
              <a:ea typeface="+mn-ea"/>
              <a:cs typeface="+mn-ea"/>
              <a:sym typeface="+mn-lt"/>
            </a:endParaRPr>
          </a:p>
        </p:txBody>
      </p:sp>
    </p:spTree>
    <p:extLst>
      <p:ext uri="{BB962C8B-B14F-4D97-AF65-F5344CB8AC3E}">
        <p14:creationId xmlns:p14="http://schemas.microsoft.com/office/powerpoint/2010/main" val="400195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0214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400" dirty="0">
                <a:solidFill>
                  <a:schemeClr val="accent1"/>
                </a:solidFill>
                <a:latin typeface="Arial" panose="020B0604020202020204" pitchFamily="34" charset="0"/>
                <a:ea typeface="+mn-ea"/>
                <a:cs typeface="Arial" panose="020B0604020202020204" pitchFamily="34" charset="0"/>
                <a:sym typeface="+mn-lt"/>
              </a:rPr>
              <a:t>About</a:t>
            </a:r>
            <a:r>
              <a:rPr lang="zh-CN" altLang="en-US" sz="1400" dirty="0">
                <a:solidFill>
                  <a:schemeClr val="accent1"/>
                </a:solidFill>
                <a:latin typeface="Arial" panose="020B0604020202020204" pitchFamily="34" charset="0"/>
                <a:ea typeface="+mn-ea"/>
                <a:cs typeface="Arial" panose="020B0604020202020204" pitchFamily="34" charset="0"/>
                <a:sym typeface="+mn-lt"/>
              </a:rPr>
              <a:t> </a:t>
            </a:r>
            <a:r>
              <a:rPr lang="en-US" altLang="zh-CN" sz="1400" dirty="0">
                <a:solidFill>
                  <a:schemeClr val="accent1"/>
                </a:solidFill>
                <a:latin typeface="Arial" panose="020B0604020202020204" pitchFamily="34" charset="0"/>
                <a:ea typeface="+mn-ea"/>
                <a:cs typeface="Arial" panose="020B0604020202020204" pitchFamily="34" charset="0"/>
                <a:sym typeface="+mn-lt"/>
              </a:rPr>
              <a:t>NIO</a:t>
            </a:r>
            <a:endParaRPr lang="zh-CN" altLang="en-US" sz="1400" dirty="0">
              <a:solidFill>
                <a:schemeClr val="accent1"/>
              </a:solidFill>
              <a:latin typeface="Arial" panose="020B0604020202020204" pitchFamily="34" charset="0"/>
              <a:ea typeface="+mn-ea"/>
              <a:cs typeface="Arial" panose="020B0604020202020204" pitchFamily="34" charset="0"/>
              <a:sym typeface="+mn-lt"/>
            </a:endParaRPr>
          </a:p>
        </p:txBody>
      </p:sp>
      <p:cxnSp>
        <p:nvCxnSpPr>
          <p:cNvPr id="13" name="直接连接符 12"/>
          <p:cNvCxnSpPr/>
          <p:nvPr/>
        </p:nvCxnSpPr>
        <p:spPr>
          <a:xfrm>
            <a:off x="1032788" y="522218"/>
            <a:ext cx="3101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FE297A-C2DE-6744-A31E-0BDACD8CA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041" y="2095695"/>
            <a:ext cx="3941751" cy="2376000"/>
          </a:xfrm>
          <a:prstGeom prst="rect">
            <a:avLst/>
          </a:prstGeom>
        </p:spPr>
      </p:pic>
      <p:pic>
        <p:nvPicPr>
          <p:cNvPr id="8" name="Picture 7">
            <a:extLst>
              <a:ext uri="{FF2B5EF4-FFF2-40B4-BE49-F238E27FC236}">
                <a16:creationId xmlns:a16="http://schemas.microsoft.com/office/drawing/2014/main" id="{8EF69B54-36B7-9740-B489-9FAFFB3A0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41" y="2095695"/>
            <a:ext cx="3856662" cy="2376000"/>
          </a:xfrm>
          <a:prstGeom prst="rect">
            <a:avLst/>
          </a:prstGeom>
        </p:spPr>
      </p:pic>
      <p:sp>
        <p:nvSpPr>
          <p:cNvPr id="11" name="TextBox 10">
            <a:extLst>
              <a:ext uri="{FF2B5EF4-FFF2-40B4-BE49-F238E27FC236}">
                <a16:creationId xmlns:a16="http://schemas.microsoft.com/office/drawing/2014/main" id="{5B6E35B4-CED6-FB4D-82E0-9E8F37CC518C}"/>
              </a:ext>
            </a:extLst>
          </p:cNvPr>
          <p:cNvSpPr txBox="1"/>
          <p:nvPr/>
        </p:nvSpPr>
        <p:spPr>
          <a:xfrm>
            <a:off x="783972" y="4471695"/>
            <a:ext cx="2959200" cy="300082"/>
          </a:xfrm>
          <a:prstGeom prst="rect">
            <a:avLst/>
          </a:prstGeom>
          <a:noFill/>
        </p:spPr>
        <p:txBody>
          <a:bodyPr wrap="square" rtlCol="0">
            <a:spAutoFit/>
          </a:bodyPr>
          <a:lstStyle/>
          <a:p>
            <a:pPr algn="ctr"/>
            <a:r>
              <a:rPr lang="en-US" dirty="0"/>
              <a:t>NIO ES8</a:t>
            </a:r>
          </a:p>
        </p:txBody>
      </p:sp>
      <p:sp>
        <p:nvSpPr>
          <p:cNvPr id="14" name="TextBox 13">
            <a:extLst>
              <a:ext uri="{FF2B5EF4-FFF2-40B4-BE49-F238E27FC236}">
                <a16:creationId xmlns:a16="http://schemas.microsoft.com/office/drawing/2014/main" id="{0C345F84-401D-444E-B100-3288A6D09D96}"/>
              </a:ext>
            </a:extLst>
          </p:cNvPr>
          <p:cNvSpPr txBox="1"/>
          <p:nvPr/>
        </p:nvSpPr>
        <p:spPr>
          <a:xfrm>
            <a:off x="5355316" y="4471695"/>
            <a:ext cx="2959200" cy="300082"/>
          </a:xfrm>
          <a:prstGeom prst="rect">
            <a:avLst/>
          </a:prstGeom>
          <a:noFill/>
        </p:spPr>
        <p:txBody>
          <a:bodyPr wrap="square" rtlCol="0">
            <a:spAutoFit/>
          </a:bodyPr>
          <a:lstStyle/>
          <a:p>
            <a:pPr algn="ctr"/>
            <a:r>
              <a:rPr lang="en-US" dirty="0"/>
              <a:t>NIO ES6</a:t>
            </a:r>
          </a:p>
        </p:txBody>
      </p:sp>
      <p:sp>
        <p:nvSpPr>
          <p:cNvPr id="12" name="TextBox 11">
            <a:extLst>
              <a:ext uri="{FF2B5EF4-FFF2-40B4-BE49-F238E27FC236}">
                <a16:creationId xmlns:a16="http://schemas.microsoft.com/office/drawing/2014/main" id="{D47420A4-84D7-DA43-A2C7-D2B03A4060AC}"/>
              </a:ext>
            </a:extLst>
          </p:cNvPr>
          <p:cNvSpPr txBox="1"/>
          <p:nvPr/>
        </p:nvSpPr>
        <p:spPr>
          <a:xfrm>
            <a:off x="665844" y="586193"/>
            <a:ext cx="7963200" cy="1443087"/>
          </a:xfrm>
          <a:prstGeom prst="rect">
            <a:avLst/>
          </a:prstGeom>
          <a:noFill/>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	NIO</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is a Chinese automobile manufacturer headquartered in Hefei, specializing in designing and developing electric autonomous vehicles. The company is also involved in the FIA Formula E Championship, the first single-seater, all-electric racing series.</a:t>
            </a:r>
          </a:p>
          <a:p>
            <a:pPr>
              <a:lnSpc>
                <a:spcPct val="150000"/>
              </a:lnSpc>
            </a:pPr>
            <a:r>
              <a:rPr lang="en-US" sz="1200" dirty="0">
                <a:latin typeface="Arial" panose="020B0604020202020204" pitchFamily="34" charset="0"/>
                <a:cs typeface="Arial" panose="020B0604020202020204" pitchFamily="34" charset="0"/>
              </a:rPr>
              <a:t>	NIO was founded in November 2014 by William Li, the Chairman of </a:t>
            </a:r>
            <a:r>
              <a:rPr lang="en-US" sz="1200" dirty="0" err="1">
                <a:latin typeface="Arial" panose="020B0604020202020204" pitchFamily="34" charset="0"/>
                <a:cs typeface="Arial" panose="020B0604020202020204" pitchFamily="34" charset="0"/>
              </a:rPr>
              <a:t>Bitauto</a:t>
            </a:r>
            <a:r>
              <a:rPr lang="en-US" sz="1200" dirty="0">
                <a:latin typeface="Arial" panose="020B0604020202020204" pitchFamily="34" charset="0"/>
                <a:cs typeface="Arial" panose="020B0604020202020204" pitchFamily="34" charset="0"/>
              </a:rPr>
              <a:t> and NextEV. After launch, several companies invested in NIO, including Tencent, Temasek, Baidu, Sequoia, Lenovo and TPG.</a:t>
            </a:r>
            <a:r>
              <a:rPr lang="en-US" sz="1200" baseline="30000" dirty="0">
                <a:latin typeface="Arial" panose="020B0604020202020204" pitchFamily="34" charset="0"/>
                <a:cs typeface="Arial" panose="020B0604020202020204" pitchFamily="34" charset="0"/>
              </a:rPr>
              <a:t>1</a:t>
            </a:r>
            <a:endParaRPr lang="en-US" baseline="30000" dirty="0"/>
          </a:p>
        </p:txBody>
      </p:sp>
      <p:sp>
        <p:nvSpPr>
          <p:cNvPr id="15" name="TextBox 14">
            <a:extLst>
              <a:ext uri="{FF2B5EF4-FFF2-40B4-BE49-F238E27FC236}">
                <a16:creationId xmlns:a16="http://schemas.microsoft.com/office/drawing/2014/main" id="{D6A70139-E5B9-D749-A45E-707EEE67D4C1}"/>
              </a:ext>
            </a:extLst>
          </p:cNvPr>
          <p:cNvSpPr txBox="1"/>
          <p:nvPr/>
        </p:nvSpPr>
        <p:spPr>
          <a:xfrm>
            <a:off x="0" y="4956691"/>
            <a:ext cx="4452730" cy="205184"/>
          </a:xfrm>
          <a:prstGeom prst="rect">
            <a:avLst/>
          </a:prstGeom>
          <a:noFill/>
        </p:spPr>
        <p:txBody>
          <a:bodyPr wrap="square" rtlCol="0">
            <a:spAutoFit/>
          </a:bodyPr>
          <a:lstStyle/>
          <a:p>
            <a:r>
              <a:rPr lang="en-US" sz="1100" baseline="30000" dirty="0"/>
              <a:t>1 </a:t>
            </a:r>
            <a:r>
              <a:rPr lang="en-US" sz="1100" baseline="30000" dirty="0">
                <a:hlinkClick r:id="rId5"/>
              </a:rPr>
              <a:t>https://en.wikipedia.org/wiki/NIO_(car_company)</a:t>
            </a:r>
            <a:endParaRPr lang="en-US" sz="1100" baseline="30000" dirty="0"/>
          </a:p>
        </p:txBody>
      </p:sp>
      <p:sp>
        <p:nvSpPr>
          <p:cNvPr id="16" name="文本框 5">
            <a:extLst>
              <a:ext uri="{FF2B5EF4-FFF2-40B4-BE49-F238E27FC236}">
                <a16:creationId xmlns:a16="http://schemas.microsoft.com/office/drawing/2014/main" id="{0A37AA41-8B9D-AD44-AACB-4CA7CBF09EA4}"/>
              </a:ext>
            </a:extLst>
          </p:cNvPr>
          <p:cNvSpPr txBox="1">
            <a:spLocks noChangeArrowheads="1"/>
          </p:cNvSpPr>
          <p:nvPr/>
        </p:nvSpPr>
        <p:spPr bwMode="auto">
          <a:xfrm>
            <a:off x="420024" y="278417"/>
            <a:ext cx="3545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mn-lt"/>
                <a:ea typeface="+mn-ea"/>
                <a:cs typeface="+mn-ea"/>
                <a:sym typeface="+mn-lt"/>
              </a:rPr>
              <a:t>02</a:t>
            </a:r>
            <a:endParaRPr lang="zh-CN" altLang="en-US" sz="1200" dirty="0">
              <a:solidFill>
                <a:schemeClr val="bg1"/>
              </a:solidFill>
              <a:latin typeface="+mn-lt"/>
              <a:ea typeface="+mn-ea"/>
              <a:cs typeface="+mn-ea"/>
              <a:sym typeface="+mn-lt"/>
            </a:endParaRPr>
          </a:p>
        </p:txBody>
      </p:sp>
    </p:spTree>
    <p:extLst>
      <p:ext uri="{BB962C8B-B14F-4D97-AF65-F5344CB8AC3E}">
        <p14:creationId xmlns:p14="http://schemas.microsoft.com/office/powerpoint/2010/main" val="6924055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6C22882-3A7D-471D-BA47-8B31B4C274B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E:\学习\包图网\视频"/>
  <p:tag name="ISPRING_PRESENTATION_TITLE" val="商业策划"/>
</p:tagLst>
</file>

<file path=ppt/theme/theme1.xml><?xml version="1.0" encoding="utf-8"?>
<a:theme xmlns:a="http://schemas.openxmlformats.org/drawingml/2006/main" name="第一PPT，www.1ppt.com">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jciwig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10600</TotalTime>
  <Words>2675</Words>
  <Application>Microsoft Macintosh PowerPoint</Application>
  <PresentationFormat>On-screen Show (16:9)</PresentationFormat>
  <Paragraphs>176</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繁黑體 Std B</vt:lpstr>
      <vt:lpstr>Arial Unicode MS</vt:lpstr>
      <vt:lpstr>微软雅黑</vt:lpstr>
      <vt:lpstr>宋体</vt:lpstr>
      <vt:lpstr>Arial</vt:lpstr>
      <vt:lpstr>Calibri</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第一PPT，www.1ppt.com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Microsoft Office User</cp:lastModifiedBy>
  <cp:revision>1761</cp:revision>
  <dcterms:created xsi:type="dcterms:W3CDTF">2016-04-24T15:52:00Z</dcterms:created>
  <dcterms:modified xsi:type="dcterms:W3CDTF">2020-08-14T20:38:26Z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